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4"/>
  </p:notesMasterIdLst>
  <p:sldIdLst>
    <p:sldId id="256" r:id="rId2"/>
    <p:sldId id="264" r:id="rId3"/>
    <p:sldId id="302" r:id="rId4"/>
    <p:sldId id="265" r:id="rId5"/>
    <p:sldId id="266" r:id="rId6"/>
    <p:sldId id="362" r:id="rId7"/>
    <p:sldId id="272" r:id="rId8"/>
    <p:sldId id="365" r:id="rId9"/>
    <p:sldId id="304" r:id="rId10"/>
    <p:sldId id="317" r:id="rId11"/>
    <p:sldId id="306" r:id="rId12"/>
    <p:sldId id="307" r:id="rId13"/>
    <p:sldId id="369" r:id="rId14"/>
    <p:sldId id="318" r:id="rId15"/>
    <p:sldId id="321" r:id="rId16"/>
    <p:sldId id="319" r:id="rId17"/>
    <p:sldId id="322" r:id="rId18"/>
    <p:sldId id="326" r:id="rId19"/>
    <p:sldId id="324" r:id="rId20"/>
    <p:sldId id="327" r:id="rId21"/>
    <p:sldId id="328" r:id="rId22"/>
    <p:sldId id="294" r:id="rId23"/>
    <p:sldId id="336" r:id="rId24"/>
    <p:sldId id="337" r:id="rId25"/>
    <p:sldId id="338" r:id="rId26"/>
    <p:sldId id="349" r:id="rId27"/>
    <p:sldId id="342" r:id="rId28"/>
    <p:sldId id="367" r:id="rId29"/>
    <p:sldId id="344" r:id="rId30"/>
    <p:sldId id="350" r:id="rId31"/>
    <p:sldId id="357" r:id="rId32"/>
    <p:sldId id="356" r:id="rId33"/>
    <p:sldId id="345" r:id="rId34"/>
    <p:sldId id="358" r:id="rId35"/>
    <p:sldId id="355" r:id="rId36"/>
    <p:sldId id="346" r:id="rId37"/>
    <p:sldId id="359" r:id="rId38"/>
    <p:sldId id="347" r:id="rId39"/>
    <p:sldId id="360" r:id="rId40"/>
    <p:sldId id="270" r:id="rId41"/>
    <p:sldId id="368" r:id="rId42"/>
    <p:sldId id="364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328AA0"/>
    <a:srgbClr val="F69C2A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56950" autoAdjust="0"/>
  </p:normalViewPr>
  <p:slideViewPr>
    <p:cSldViewPr snapToGrid="0">
      <p:cViewPr varScale="1">
        <p:scale>
          <a:sx n="122" d="100"/>
          <a:sy n="122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13521-21E2-419E-B957-B187682285F9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D81FA-1CFA-4977-A46C-CE75474290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1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EE5147-5422-FDF4-C9B7-F0E29EEF3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50D0D49-126B-DD4A-30EB-4466581E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F34A24C-06DA-FA86-4453-BAD24A9D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3610A5F-3D56-E832-BCCC-7A6DF22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5449CC1-CC68-3A13-2B9D-82605194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6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48BE27-ACC8-7BC4-5B08-0C8DA4A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E02B8226-C7DB-9A66-6BB6-8C62F75E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64F0D24-7201-90F0-845B-48C822B0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75EE3DB-2D2C-FAE5-BF4B-D87C0C75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B01EAD0-6C68-D5DB-AF08-21B92E3B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6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BC9D727-75C0-4C79-A36F-D31A6DD93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9E23C02-B803-6FC4-3BF1-7BC81D5EC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8DD4E57-B8F7-1801-C889-6BA22DBA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1A82316-8BC4-158E-FD1F-25B91D35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D3A3415-3ED9-FD44-6704-F0A4B467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6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92917E-764B-85D2-6A93-0623C96B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41C6C11-9C24-4CAD-84E4-C83605C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BFB1E62-E204-1F54-FDB0-625F25E4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FD5F74-ED8A-2934-75D1-B3B1F4F7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7D1457A-2D03-0643-457F-3F905524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36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7C7D2A-7C32-75D2-A96B-D9F01275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04FDBDE-36ED-BAE9-C971-BA5E9A19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9CBD8B4-CB8A-7EE3-CDAE-63633CC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850490B-5DE3-DAFC-DBD2-AEA6273A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0EFA8B4-6CBB-A50E-1B20-D4873F54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6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4F4496-A1EE-607F-128C-5D89F3D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4814EDC-5ABD-BE9E-CDC2-DAE568839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09B3B27-3EF8-B257-D55B-2060C9442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3F94671D-3A6D-6E07-362C-C4B442CB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2760A75-0974-3889-0EC9-1FEFA5B1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D750DE3-5074-7A34-CC76-1774AAAC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111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0615E5-CD6F-89AA-947F-7A13DD3A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3BE33B0-E6BA-FC7B-9732-311613EA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3E00217-305B-B9AE-3DF7-B4BD91F6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EB03032-0081-338D-27C8-2705E4F6A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CB0AEF3-E600-954D-0962-4407E7EE2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184B7B68-CA95-0835-B9A3-954B41DD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D2C562CA-F7FB-94B0-F0A9-68A66C8F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EB204E5F-54BC-1586-DADA-47578E1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67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0CDA8A-33FC-8545-5EDF-4A72FAC3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91B6234B-8BA7-98A1-E97A-15F74FDE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06F1B7D2-80EF-A122-81EC-56B8E539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E2C779A-4E0B-70FF-4B73-04EA1D01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17C2DBF6-D589-DE72-723E-C0947FD5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ABD2C325-03B5-D64F-5C8B-B9BAD3BD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FE814BB-B67D-116A-5F7B-C06069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86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645C30-F2B8-0683-7C8B-A2748446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E1DF0BB-8E56-130B-2251-4D7E4435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8D98847-05F1-1D80-827F-AB42B529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7B6F4B9E-6DB7-5B79-15DD-C7CC237A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F4557A2-BAFB-6576-B75E-D80FFBD8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6012008-5064-FD9B-44AC-D019E340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39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7B1810C-F661-6FA4-E0C4-73A21E6B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6C3D5B0-7923-2E65-5EDC-CC20A2D6B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CC50A906-41E0-0C1C-0019-331E8257E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AF75D83-B1ED-02A6-7D38-7FEBE3E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A8FFE93-7B0F-1459-E0E3-25482AC8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8742FBF-9E8F-8A2C-F040-731C04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459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B5C945E-D11F-B94D-A6F3-E908181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53823C8-8579-DC70-3B8D-4AFB14518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EB1F2E6-1F0E-A447-C1DE-96AE572B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C962F4B-CDD4-2CAF-D2C2-0138D36C3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56F2F1C-240D-86C5-5B7E-F83803E00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43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hyperlink" Target="https://lnb.com.b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lnb.com.br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28010EB-BBCF-25F5-B646-C150C8C9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61" y="1346592"/>
            <a:ext cx="9112539" cy="1835244"/>
          </a:xfrm>
        </p:spPr>
        <p:txBody>
          <a:bodyPr>
            <a:noAutofit/>
          </a:bodyPr>
          <a:lstStyle/>
          <a:p>
            <a:r>
              <a:rPr lang="pt-BR" sz="4000" b="1" dirty="0"/>
              <a:t>Aplicação do Método de Apoio à Decisão Multicritério para </a:t>
            </a:r>
            <a:br>
              <a:rPr lang="pt-BR" sz="4000" b="1" dirty="0"/>
            </a:br>
            <a:r>
              <a:rPr lang="pt-BR" sz="4000" b="1" dirty="0"/>
              <a:t>ordenamento de quintetos no basquetebol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3F28B70-D6AB-9C3F-D7C3-DC8CA125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380" y="5154249"/>
            <a:ext cx="10148887" cy="114300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Aluno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Rafael Andreolli Prochnow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Prof. Dr. Leonardo </a:t>
            </a:r>
            <a:r>
              <a:rPr lang="pt-BR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Tomazeli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Duarte</a:t>
            </a: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it-IT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Prof. Dr. Luciano Allegretti Mercadante</a:t>
            </a: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5916DF4F-C3CB-855B-C248-77A6500DC42A}"/>
              </a:ext>
            </a:extLst>
          </p:cNvPr>
          <p:cNvSpPr txBox="1"/>
          <p:nvPr/>
        </p:nvSpPr>
        <p:spPr>
          <a:xfrm>
            <a:off x="1325846" y="3289007"/>
            <a:ext cx="9540305" cy="1650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/>
              <a:t>Defesa Mestrado Engenharia de Produção e Manufatura</a:t>
            </a:r>
          </a:p>
          <a:p>
            <a:pPr algn="ctr">
              <a:lnSpc>
                <a:spcPct val="150000"/>
              </a:lnSpc>
            </a:pPr>
            <a:endParaRPr lang="pt-BR" sz="1400" dirty="0"/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Faculdade de Ciências Aplicadas </a:t>
            </a:r>
            <a:r>
              <a:rPr lang="pt-BR" sz="2400" dirty="0"/>
              <a:t>– UNICAMP 2024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98AAF885-5482-FEBE-5BE9-41524C26CCD3}"/>
              </a:ext>
            </a:extLst>
          </p:cNvPr>
          <p:cNvSpPr txBox="1"/>
          <p:nvPr/>
        </p:nvSpPr>
        <p:spPr>
          <a:xfrm>
            <a:off x="9239250" y="2613360"/>
            <a:ext cx="2752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Encontramos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dificuldades para coletar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os jogos das equipes de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Brasília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último colocado na competição 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Caxias do Sul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décimo segundo colocado. 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C5B1E64B-C585-6531-D059-D241522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1865420"/>
            <a:ext cx="5139506" cy="242962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5057469B-C3DA-E4C1-74ED-94470504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46901"/>
            <a:ext cx="1743468" cy="10460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6FFF3B5-5D2B-9C85-3BD8-B30AF73C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71" y="1911776"/>
            <a:ext cx="3313480" cy="601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144F88D-E9BA-9D55-18A4-497D37E67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863" y="2561573"/>
            <a:ext cx="3322188" cy="9345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4DD249-C36A-EC1A-0DEE-B3518FEFA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278" y="3544838"/>
            <a:ext cx="3304773" cy="7167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70F626C-E8C8-5CE4-ACC4-6E14AC028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39"/>
          <a:stretch/>
        </p:blipFill>
        <p:spPr>
          <a:xfrm>
            <a:off x="6291385" y="4310342"/>
            <a:ext cx="2437636" cy="74244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1E096908-C8A4-807D-AF93-D85860BC7104}"/>
              </a:ext>
            </a:extLst>
          </p:cNvPr>
          <p:cNvSpPr txBox="1"/>
          <p:nvPr/>
        </p:nvSpPr>
        <p:spPr>
          <a:xfrm>
            <a:off x="252413" y="4353673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82A7FB1A-9A9E-066D-5863-873321D87353}"/>
              </a:ext>
            </a:extLst>
          </p:cNvPr>
          <p:cNvSpPr txBox="1"/>
          <p:nvPr/>
        </p:nvSpPr>
        <p:spPr>
          <a:xfrm>
            <a:off x="379276" y="4767464"/>
            <a:ext cx="466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210 jogos disputados por 14 equipes na fase de classificação da temporada 2020/2021 do NBB</a:t>
            </a:r>
            <a:endParaRPr lang="pt-BR" dirty="0"/>
          </a:p>
        </p:txBody>
      </p:sp>
      <p:sp>
        <p:nvSpPr>
          <p:cNvPr id="16" name="Cruz 15">
            <a:extLst>
              <a:ext uri="{FF2B5EF4-FFF2-40B4-BE49-F238E27FC236}">
                <a16:creationId xmlns:a16="http://schemas.microsoft.com/office/drawing/2014/main" xmlns="" id="{49553670-D722-5CCD-C1B7-32CF7BB2C241}"/>
              </a:ext>
            </a:extLst>
          </p:cNvPr>
          <p:cNvSpPr/>
          <p:nvPr/>
        </p:nvSpPr>
        <p:spPr>
          <a:xfrm rot="2561079">
            <a:off x="7198790" y="1871590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ruz 16">
            <a:extLst>
              <a:ext uri="{FF2B5EF4-FFF2-40B4-BE49-F238E27FC236}">
                <a16:creationId xmlns:a16="http://schemas.microsoft.com/office/drawing/2014/main" xmlns="" id="{455EC182-B9DE-DCB8-6777-909244D14819}"/>
              </a:ext>
            </a:extLst>
          </p:cNvPr>
          <p:cNvSpPr/>
          <p:nvPr/>
        </p:nvSpPr>
        <p:spPr>
          <a:xfrm rot="2561079">
            <a:off x="6540144" y="1879508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FC3DBA54-CA52-1A28-0893-2857C6ED3601}"/>
              </a:ext>
            </a:extLst>
          </p:cNvPr>
          <p:cNvCxnSpPr>
            <a:cxnSpLocks/>
          </p:cNvCxnSpPr>
          <p:nvPr/>
        </p:nvCxnSpPr>
        <p:spPr>
          <a:xfrm flipH="1">
            <a:off x="-54747" y="5542708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493A7423-EB6A-6143-D529-CF4A6EA46E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2818" r="98036"/>
                    </a14:imgEffect>
                  </a14:imgLayer>
                </a14:imgProps>
              </a:ext>
            </a:extLst>
          </a:blip>
          <a:srcRect l="80916" r="62"/>
          <a:stretch/>
        </p:blipFill>
        <p:spPr>
          <a:xfrm>
            <a:off x="2409125" y="5698862"/>
            <a:ext cx="911978" cy="1077055"/>
          </a:xfrm>
          <a:prstGeom prst="rect">
            <a:avLst/>
          </a:prstGeom>
        </p:spPr>
      </p:pic>
      <p:pic>
        <p:nvPicPr>
          <p:cNvPr id="25" name="Gráfico 24" descr="Basquete com preenchimento sólido">
            <a:extLst>
              <a:ext uri="{FF2B5EF4-FFF2-40B4-BE49-F238E27FC236}">
                <a16:creationId xmlns:a16="http://schemas.microsoft.com/office/drawing/2014/main" xmlns="" id="{00751E4C-E90B-5E85-BC1B-175ABDE8F4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971924" y="5984612"/>
            <a:ext cx="665369" cy="665369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693AAD81-6124-E4D0-01B9-5EE16CFC4175}"/>
              </a:ext>
            </a:extLst>
          </p:cNvPr>
          <p:cNvSpPr txBox="1"/>
          <p:nvPr/>
        </p:nvSpPr>
        <p:spPr>
          <a:xfrm>
            <a:off x="3917895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1</a:t>
            </a:r>
            <a:endParaRPr lang="pt-BR" dirty="0"/>
          </a:p>
        </p:txBody>
      </p:sp>
      <p:pic>
        <p:nvPicPr>
          <p:cNvPr id="27" name="Gráfico 26" descr="Basquete com preenchimento sólido">
            <a:extLst>
              <a:ext uri="{FF2B5EF4-FFF2-40B4-BE49-F238E27FC236}">
                <a16:creationId xmlns:a16="http://schemas.microsoft.com/office/drawing/2014/main" xmlns="" id="{0CAFCD5A-90D8-8F6A-2E1E-A1E6F34F35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770463" y="5984612"/>
            <a:ext cx="665369" cy="66536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D7CE93C8-D33B-006C-75D1-CC3269BEB211}"/>
              </a:ext>
            </a:extLst>
          </p:cNvPr>
          <p:cNvSpPr txBox="1"/>
          <p:nvPr/>
        </p:nvSpPr>
        <p:spPr>
          <a:xfrm>
            <a:off x="4745009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2</a:t>
            </a:r>
            <a:endParaRPr lang="pt-BR" dirty="0"/>
          </a:p>
        </p:txBody>
      </p:sp>
      <p:pic>
        <p:nvPicPr>
          <p:cNvPr id="29" name="Gráfico 28" descr="Basquete com preenchimento sólido">
            <a:extLst>
              <a:ext uri="{FF2B5EF4-FFF2-40B4-BE49-F238E27FC236}">
                <a16:creationId xmlns:a16="http://schemas.microsoft.com/office/drawing/2014/main" xmlns="" id="{38A711FC-DAE6-ECDC-790A-7BAD7155AD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607102" y="5984612"/>
            <a:ext cx="665369" cy="66536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ACC175FE-3073-8768-7113-A56463293FEE}"/>
              </a:ext>
            </a:extLst>
          </p:cNvPr>
          <p:cNvSpPr txBox="1"/>
          <p:nvPr/>
        </p:nvSpPr>
        <p:spPr>
          <a:xfrm>
            <a:off x="5572124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</a:t>
            </a:r>
            <a:endParaRPr lang="pt-BR" dirty="0"/>
          </a:p>
        </p:txBody>
      </p:sp>
      <p:pic>
        <p:nvPicPr>
          <p:cNvPr id="31" name="Gráfico 30" descr="Basquete com preenchimento sólido">
            <a:extLst>
              <a:ext uri="{FF2B5EF4-FFF2-40B4-BE49-F238E27FC236}">
                <a16:creationId xmlns:a16="http://schemas.microsoft.com/office/drawing/2014/main" xmlns="" id="{B665D2AF-185B-3C26-DE54-01ED2D8283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534274" y="5984612"/>
            <a:ext cx="665369" cy="66536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6852EF73-A045-5135-17A0-D3B332255157}"/>
              </a:ext>
            </a:extLst>
          </p:cNvPr>
          <p:cNvSpPr txBox="1"/>
          <p:nvPr/>
        </p:nvSpPr>
        <p:spPr>
          <a:xfrm>
            <a:off x="7534274" y="5698862"/>
            <a:ext cx="1102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30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2B8D3B2C-F787-6810-A6DD-0219F2E4480C}"/>
              </a:ext>
            </a:extLst>
          </p:cNvPr>
          <p:cNvSpPr txBox="1"/>
          <p:nvPr/>
        </p:nvSpPr>
        <p:spPr>
          <a:xfrm>
            <a:off x="6609313" y="6129898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........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BA490032-ACA6-5FFA-EEFC-493C9F7D2266}"/>
              </a:ext>
            </a:extLst>
          </p:cNvPr>
          <p:cNvSpPr txBox="1"/>
          <p:nvPr/>
        </p:nvSpPr>
        <p:spPr>
          <a:xfrm>
            <a:off x="1418162" y="5564670"/>
            <a:ext cx="146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Exemplo: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26" grpId="0"/>
      <p:bldP spid="28" grpId="0"/>
      <p:bldP spid="30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8A611DF-5C68-110B-497C-F1EEF354DFB4}"/>
              </a:ext>
            </a:extLst>
          </p:cNvPr>
          <p:cNvSpPr txBox="1"/>
          <p:nvPr/>
        </p:nvSpPr>
        <p:spPr>
          <a:xfrm>
            <a:off x="5862166" y="4904355"/>
            <a:ext cx="3315137" cy="1289071"/>
          </a:xfrm>
          <a:prstGeom prst="rect">
            <a:avLst/>
          </a:prstGeom>
          <a:noFill/>
          <a:ln w="57150">
            <a:solidFill>
              <a:srgbClr val="F69C2A"/>
            </a:solidFill>
          </a:ln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1200"/>
              </a:spcBef>
            </a:pP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Pandas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Numpy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Matplotlib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Seaborn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A78ED79-1D76-FB68-77D0-DE7D2ED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081573"/>
            <a:ext cx="5078515" cy="3219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CF02A63-A4E8-5A50-6B45-9E1894BF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7"/>
          <a:stretch/>
        </p:blipFill>
        <p:spPr bwMode="auto">
          <a:xfrm>
            <a:off x="5876925" y="2398828"/>
            <a:ext cx="5238750" cy="2157052"/>
          </a:xfrm>
          <a:prstGeom prst="rect">
            <a:avLst/>
          </a:prstGeom>
          <a:noFill/>
        </p:spPr>
      </p:pic>
      <p:sp>
        <p:nvSpPr>
          <p:cNvPr id="12" name="TextBox 94">
            <a:extLst>
              <a:ext uri="{FF2B5EF4-FFF2-40B4-BE49-F238E27FC236}">
                <a16:creationId xmlns:a16="http://schemas.microsoft.com/office/drawing/2014/main" xmlns="" id="{9AB8B9FC-CC40-D62D-8AC0-403EE9BE9165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917E7EA6-AEF0-C651-D35F-4A4F4510603C}"/>
              </a:ext>
            </a:extLst>
          </p:cNvPr>
          <p:cNvSpPr txBox="1"/>
          <p:nvPr/>
        </p:nvSpPr>
        <p:spPr>
          <a:xfrm>
            <a:off x="5809814" y="1965405"/>
            <a:ext cx="5305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</a:rPr>
              <a:t>Exemplo de um jogo coletado por meio de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webscraping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D0C5FCE-703C-4F6D-7826-1DDCA62285A3}"/>
              </a:ext>
            </a:extLst>
          </p:cNvPr>
          <p:cNvSpPr txBox="1"/>
          <p:nvPr/>
        </p:nvSpPr>
        <p:spPr>
          <a:xfrm>
            <a:off x="843568" y="5283547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xmlns="" id="{940CA70C-54AE-1FC4-9F6F-EC872ABD68EE}"/>
              </a:ext>
            </a:extLst>
          </p:cNvPr>
          <p:cNvCxnSpPr>
            <a:cxnSpLocks/>
          </p:cNvCxnSpPr>
          <p:nvPr/>
        </p:nvCxnSpPr>
        <p:spPr>
          <a:xfrm flipV="1">
            <a:off x="4839305" y="3024726"/>
            <a:ext cx="1713289" cy="1571384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xmlns="" id="{293B7DBA-B5FB-294C-5809-8AAA0CD42567}"/>
              </a:ext>
            </a:extLst>
          </p:cNvPr>
          <p:cNvSpPr/>
          <p:nvPr/>
        </p:nvSpPr>
        <p:spPr>
          <a:xfrm>
            <a:off x="9636917" y="4515650"/>
            <a:ext cx="561806" cy="37832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C83C5A75-9FDC-CCA1-1B02-5F7BEEDB7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/>
          <a:stretch/>
        </p:blipFill>
        <p:spPr>
          <a:xfrm>
            <a:off x="9378844" y="4925212"/>
            <a:ext cx="1260582" cy="14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xmlns="" id="{950A80AE-96C8-D0A4-D00F-8BCED21A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7675"/>
              </p:ext>
            </p:extLst>
          </p:nvPr>
        </p:nvGraphicFramePr>
        <p:xfrm>
          <a:off x="304363" y="1790668"/>
          <a:ext cx="11344713" cy="508871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71242">
                  <a:extLst>
                    <a:ext uri="{9D8B030D-6E8A-4147-A177-3AD203B41FA5}">
                      <a16:colId xmlns:a16="http://schemas.microsoft.com/office/drawing/2014/main" xmlns="" val="1524757758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xmlns="" val="3668065977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xmlns="" val="4104362230"/>
                    </a:ext>
                  </a:extLst>
                </a:gridCol>
                <a:gridCol w="1374149">
                  <a:extLst>
                    <a:ext uri="{9D8B030D-6E8A-4147-A177-3AD203B41FA5}">
                      <a16:colId xmlns:a16="http://schemas.microsoft.com/office/drawing/2014/main" xmlns="" val="3868420461"/>
                    </a:ext>
                  </a:extLst>
                </a:gridCol>
                <a:gridCol w="1434331">
                  <a:extLst>
                    <a:ext uri="{9D8B030D-6E8A-4147-A177-3AD203B41FA5}">
                      <a16:colId xmlns:a16="http://schemas.microsoft.com/office/drawing/2014/main" xmlns="" val="3499305577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xmlns="" val="3875116178"/>
                    </a:ext>
                  </a:extLst>
                </a:gridCol>
                <a:gridCol w="1113362">
                  <a:extLst>
                    <a:ext uri="{9D8B030D-6E8A-4147-A177-3AD203B41FA5}">
                      <a16:colId xmlns:a16="http://schemas.microsoft.com/office/drawing/2014/main" xmlns="" val="2260040039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Quinteto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Minutos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Pontos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Assistências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00000"/>
                        </a:lnSpc>
                      </a:pPr>
                      <a:r>
                        <a:rPr lang="pt-BR" sz="1400" dirty="0">
                          <a:effectLst/>
                        </a:rPr>
                        <a:t>Arremessos Convertidos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Perda de Posse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Roubos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633920174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J. Luz dos Santos, M. Vieira de Sousa, C. Rodrigues do Nascimento, R. Ferreira de Sousa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14:14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99749295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F. Nicolas Balbi, Y. Mateus dos Santos, M. Vieira de Sousa, C. Rodrigues do Nascimento, R. Ferreira de Sousa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14:12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109701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Y. Mateus dos Santos, L. Agustin Gonzalez, C. Rodrigues do Nascimento, R. Ferreira de Sousa, R. Hettsheimeir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13:38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182820930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C. Rodrigues do Nascimento, L. Demetrio, R. Ferreira de Sousa, L. Martinez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12:33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48040199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L. Agustin Gonzalez, C. Rodrigues do Nascimento, R. Ferreira de Sousa, R. </a:t>
                      </a:r>
                      <a:r>
                        <a:rPr lang="pt-BR" sz="1400" dirty="0" err="1">
                          <a:effectLst/>
                        </a:rPr>
                        <a:t>Hettsheimeir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12:28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866474486"/>
                  </a:ext>
                </a:extLst>
              </a:tr>
            </a:tbl>
          </a:graphicData>
        </a:graphic>
      </p:graphicFrame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Estrutura da Matriz (</a:t>
            </a:r>
            <a:r>
              <a:rPr lang="pt-BR" sz="2800" b="1" u="sng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Um Jogo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72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xmlns="" id="{950A80AE-96C8-D0A4-D00F-8BCED21A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7675"/>
              </p:ext>
            </p:extLst>
          </p:nvPr>
        </p:nvGraphicFramePr>
        <p:xfrm>
          <a:off x="304363" y="1790668"/>
          <a:ext cx="11344713" cy="508871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71242">
                  <a:extLst>
                    <a:ext uri="{9D8B030D-6E8A-4147-A177-3AD203B41FA5}">
                      <a16:colId xmlns:a16="http://schemas.microsoft.com/office/drawing/2014/main" xmlns="" val="1524757758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xmlns="" val="3668065977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xmlns="" val="4104362230"/>
                    </a:ext>
                  </a:extLst>
                </a:gridCol>
                <a:gridCol w="1374149">
                  <a:extLst>
                    <a:ext uri="{9D8B030D-6E8A-4147-A177-3AD203B41FA5}">
                      <a16:colId xmlns:a16="http://schemas.microsoft.com/office/drawing/2014/main" xmlns="" val="3868420461"/>
                    </a:ext>
                  </a:extLst>
                </a:gridCol>
                <a:gridCol w="1434331">
                  <a:extLst>
                    <a:ext uri="{9D8B030D-6E8A-4147-A177-3AD203B41FA5}">
                      <a16:colId xmlns:a16="http://schemas.microsoft.com/office/drawing/2014/main" xmlns="" val="3499305577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xmlns="" val="3875116178"/>
                    </a:ext>
                  </a:extLst>
                </a:gridCol>
                <a:gridCol w="1113362">
                  <a:extLst>
                    <a:ext uri="{9D8B030D-6E8A-4147-A177-3AD203B41FA5}">
                      <a16:colId xmlns:a16="http://schemas.microsoft.com/office/drawing/2014/main" xmlns="" val="2260040039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Quinteto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Minutos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Pontos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Assistências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00000"/>
                        </a:lnSpc>
                      </a:pPr>
                      <a:r>
                        <a:rPr lang="pt-BR" sz="1400" dirty="0">
                          <a:effectLst/>
                        </a:rPr>
                        <a:t>Arremessos Convertidos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Perda de Posse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Roubos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633920174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J. Luz dos Santos, M. Vieira de Sousa, C. Rodrigues do Nascimento, R. Ferreira de Sousa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14:14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99749295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F. Nicolas Balbi, Y. Mateus dos Santos, M. Vieira de Sousa, C. Rodrigues do Nascimento, R. Ferreira de Sousa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14:12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109701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Y. Mateus dos Santos, L. Agustin Gonzalez, C. Rodrigues do Nascimento, R. Ferreira de Sousa, R. Hettsheimeir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13:38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3182820930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C. Rodrigues do Nascimento, L. Demetrio, R. Ferreira de Sousa, L. Martinez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12:33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448040199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L. Agustin Gonzalez, C. Rodrigues do Nascimento, R. Ferreira de Sousa, R. </a:t>
                      </a:r>
                      <a:r>
                        <a:rPr lang="pt-BR" sz="1400" dirty="0" err="1">
                          <a:effectLst/>
                        </a:rPr>
                        <a:t>Hettsheimeir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12:28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2866474486"/>
                  </a:ext>
                </a:extLst>
              </a:tr>
            </a:tbl>
          </a:graphicData>
        </a:graphic>
      </p:graphicFrame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Estrutura da Matriz (</a:t>
            </a:r>
            <a:r>
              <a:rPr lang="pt-BR" sz="2800" b="1" u="sng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Um Jogo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  <p:sp>
        <p:nvSpPr>
          <p:cNvPr id="6" name="Balão de Fala: Retângulo 22">
            <a:extLst>
              <a:ext uri="{FF2B5EF4-FFF2-40B4-BE49-F238E27FC236}">
                <a16:creationId xmlns:a16="http://schemas.microsoft.com/office/drawing/2014/main" xmlns="" id="{DD3D669B-9686-42A3-4FA7-61A73C335868}"/>
              </a:ext>
            </a:extLst>
          </p:cNvPr>
          <p:cNvSpPr/>
          <p:nvPr/>
        </p:nvSpPr>
        <p:spPr>
          <a:xfrm>
            <a:off x="134805" y="5412861"/>
            <a:ext cx="11922390" cy="1445139"/>
          </a:xfrm>
          <a:prstGeom prst="wedgeRectCallout">
            <a:avLst>
              <a:gd name="adj1" fmla="val -28287"/>
              <a:gd name="adj2" fmla="val -71760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xmlns="" id="{FC3DBA54-CA52-1A28-0893-2857C6ED3601}"/>
              </a:ext>
            </a:extLst>
          </p:cNvPr>
          <p:cNvCxnSpPr>
            <a:cxnSpLocks/>
          </p:cNvCxnSpPr>
          <p:nvPr/>
        </p:nvCxnSpPr>
        <p:spPr>
          <a:xfrm flipH="1">
            <a:off x="-54747" y="5542708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493A7423-EB6A-6143-D529-CF4A6EA4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2818" r="98036"/>
                    </a14:imgEffect>
                  </a14:imgLayer>
                </a14:imgProps>
              </a:ext>
            </a:extLst>
          </a:blip>
          <a:srcRect l="80916" r="62"/>
          <a:stretch/>
        </p:blipFill>
        <p:spPr>
          <a:xfrm>
            <a:off x="2409125" y="5698862"/>
            <a:ext cx="911978" cy="1077055"/>
          </a:xfrm>
          <a:prstGeom prst="rect">
            <a:avLst/>
          </a:prstGeom>
        </p:spPr>
      </p:pic>
      <p:pic>
        <p:nvPicPr>
          <p:cNvPr id="11" name="Gráfico 24" descr="Basquete com preenchimento sólido">
            <a:extLst>
              <a:ext uri="{FF2B5EF4-FFF2-40B4-BE49-F238E27FC236}">
                <a16:creationId xmlns:a16="http://schemas.microsoft.com/office/drawing/2014/main" xmlns="" id="{00751E4C-E90B-5E85-BC1B-175ABDE8F4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971924" y="5984612"/>
            <a:ext cx="665369" cy="6653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693AAD81-6124-E4D0-01B9-5EE16CFC4175}"/>
              </a:ext>
            </a:extLst>
          </p:cNvPr>
          <p:cNvSpPr txBox="1"/>
          <p:nvPr/>
        </p:nvSpPr>
        <p:spPr>
          <a:xfrm>
            <a:off x="3917895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1</a:t>
            </a:r>
            <a:endParaRPr lang="pt-BR" dirty="0"/>
          </a:p>
        </p:txBody>
      </p:sp>
      <p:pic>
        <p:nvPicPr>
          <p:cNvPr id="13" name="Gráfico 26" descr="Basquete com preenchimento sólido">
            <a:extLst>
              <a:ext uri="{FF2B5EF4-FFF2-40B4-BE49-F238E27FC236}">
                <a16:creationId xmlns:a16="http://schemas.microsoft.com/office/drawing/2014/main" xmlns="" id="{0CAFCD5A-90D8-8F6A-2E1E-A1E6F34F3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770463" y="5984612"/>
            <a:ext cx="665369" cy="66536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D7CE93C8-D33B-006C-75D1-CC3269BEB211}"/>
              </a:ext>
            </a:extLst>
          </p:cNvPr>
          <p:cNvSpPr txBox="1"/>
          <p:nvPr/>
        </p:nvSpPr>
        <p:spPr>
          <a:xfrm>
            <a:off x="4745009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2</a:t>
            </a:r>
            <a:endParaRPr lang="pt-BR" dirty="0"/>
          </a:p>
        </p:txBody>
      </p:sp>
      <p:pic>
        <p:nvPicPr>
          <p:cNvPr id="15" name="Gráfico 28" descr="Basquete com preenchimento sólido">
            <a:extLst>
              <a:ext uri="{FF2B5EF4-FFF2-40B4-BE49-F238E27FC236}">
                <a16:creationId xmlns:a16="http://schemas.microsoft.com/office/drawing/2014/main" xmlns="" id="{38A711FC-DAE6-ECDC-790A-7BAD7155AD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607102" y="5984612"/>
            <a:ext cx="665369" cy="66536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ACC175FE-3073-8768-7113-A56463293FEE}"/>
              </a:ext>
            </a:extLst>
          </p:cNvPr>
          <p:cNvSpPr txBox="1"/>
          <p:nvPr/>
        </p:nvSpPr>
        <p:spPr>
          <a:xfrm>
            <a:off x="5572124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</a:t>
            </a:r>
            <a:endParaRPr lang="pt-BR" dirty="0"/>
          </a:p>
        </p:txBody>
      </p:sp>
      <p:pic>
        <p:nvPicPr>
          <p:cNvPr id="17" name="Gráfico 30" descr="Basquete com preenchimento sólido">
            <a:extLst>
              <a:ext uri="{FF2B5EF4-FFF2-40B4-BE49-F238E27FC236}">
                <a16:creationId xmlns:a16="http://schemas.microsoft.com/office/drawing/2014/main" xmlns="" id="{B665D2AF-185B-3C26-DE54-01ED2D828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534274" y="5984612"/>
            <a:ext cx="665369" cy="66536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6852EF73-A045-5135-17A0-D3B332255157}"/>
              </a:ext>
            </a:extLst>
          </p:cNvPr>
          <p:cNvSpPr txBox="1"/>
          <p:nvPr/>
        </p:nvSpPr>
        <p:spPr>
          <a:xfrm>
            <a:off x="7534274" y="5698862"/>
            <a:ext cx="1102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30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2B8D3B2C-F787-6810-A6DD-0219F2E4480C}"/>
              </a:ext>
            </a:extLst>
          </p:cNvPr>
          <p:cNvSpPr txBox="1"/>
          <p:nvPr/>
        </p:nvSpPr>
        <p:spPr>
          <a:xfrm>
            <a:off x="6609313" y="6129898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........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BA490032-ACA6-5FFA-EEFC-493C9F7D2266}"/>
              </a:ext>
            </a:extLst>
          </p:cNvPr>
          <p:cNvSpPr txBox="1"/>
          <p:nvPr/>
        </p:nvSpPr>
        <p:spPr>
          <a:xfrm>
            <a:off x="1418162" y="5564670"/>
            <a:ext cx="146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Exemplo: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395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xmlns="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18566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xmlns="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xmlns="" id="{DD3D669B-9686-42A3-4FA7-61A73C335868}"/>
              </a:ext>
            </a:extLst>
          </p:cNvPr>
          <p:cNvSpPr/>
          <p:nvPr/>
        </p:nvSpPr>
        <p:spPr>
          <a:xfrm>
            <a:off x="97671" y="1878305"/>
            <a:ext cx="6569829" cy="4846345"/>
          </a:xfrm>
          <a:prstGeom prst="wedgeRectCallout">
            <a:avLst>
              <a:gd name="adj1" fmla="val 57741"/>
              <a:gd name="adj2" fmla="val -22547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09E9C43-63F9-373F-31DA-DDC8D9312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89" y="3966638"/>
            <a:ext cx="5772956" cy="7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50A0A7E-18E2-2D30-3D41-3C1FD823B77B}"/>
              </a:ext>
            </a:extLst>
          </p:cNvPr>
          <p:cNvSpPr txBox="1"/>
          <p:nvPr/>
        </p:nvSpPr>
        <p:spPr>
          <a:xfrm>
            <a:off x="151931" y="2635487"/>
            <a:ext cx="5296639" cy="115967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Ponderação da importância dos critérios no processo de agregação. Em cada critério é feita por meios dos pesos atribuídos pelo decisor, representados pelo conjunto 𝑊 ={ 𝑤1, 𝑤2, ⋯ , 𝑤𝑘}.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978FEE47-25C0-8F8F-288C-55656BC0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28" y="4929422"/>
            <a:ext cx="5296639" cy="1343212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xmlns="" id="{295F7136-AF0A-6D46-C797-61F5CCA3AC32}"/>
              </a:ext>
            </a:extLst>
          </p:cNvPr>
          <p:cNvSpPr/>
          <p:nvPr/>
        </p:nvSpPr>
        <p:spPr>
          <a:xfrm>
            <a:off x="2701642" y="4583836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300FBDBF-D960-AA1E-C8FE-5B6EA867F9F0}"/>
              </a:ext>
            </a:extLst>
          </p:cNvPr>
          <p:cNvSpPr/>
          <p:nvPr/>
        </p:nvSpPr>
        <p:spPr>
          <a:xfrm>
            <a:off x="151931" y="2009775"/>
            <a:ext cx="6401072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Ponderação</a:t>
            </a:r>
          </a:p>
        </p:txBody>
      </p:sp>
    </p:spTree>
    <p:extLst>
      <p:ext uri="{BB962C8B-B14F-4D97-AF65-F5344CB8AC3E}">
        <p14:creationId xmlns:p14="http://schemas.microsoft.com/office/powerpoint/2010/main" val="81911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 TOPSIS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2EEDFD3A-7477-3492-B2A7-CB037AC3F0FC}"/>
              </a:ext>
            </a:extLst>
          </p:cNvPr>
          <p:cNvSpPr txBox="1"/>
          <p:nvPr/>
        </p:nvSpPr>
        <p:spPr>
          <a:xfrm>
            <a:off x="247650" y="1851363"/>
            <a:ext cx="844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método TOPSIS (</a:t>
            </a:r>
            <a:r>
              <a:rPr lang="pt-BR" i="1" dirty="0" err="1"/>
              <a:t>Technique</a:t>
            </a:r>
            <a:r>
              <a:rPr lang="pt-BR" i="1" dirty="0"/>
              <a:t> for </a:t>
            </a:r>
            <a:r>
              <a:rPr lang="pt-BR" i="1" dirty="0" err="1"/>
              <a:t>Order</a:t>
            </a:r>
            <a:r>
              <a:rPr lang="pt-BR" i="1" dirty="0"/>
              <a:t> </a:t>
            </a:r>
            <a:r>
              <a:rPr lang="pt-BR" i="1" dirty="0" err="1"/>
              <a:t>Preference</a:t>
            </a:r>
            <a:r>
              <a:rPr lang="pt-BR" i="1" dirty="0"/>
              <a:t> </a:t>
            </a:r>
            <a:r>
              <a:rPr lang="pt-BR" i="1" dirty="0" err="1"/>
              <a:t>by</a:t>
            </a:r>
            <a:r>
              <a:rPr lang="pt-BR" i="1" dirty="0"/>
              <a:t> </a:t>
            </a:r>
            <a:r>
              <a:rPr lang="pt-BR" i="1" dirty="0" err="1"/>
              <a:t>Similarity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Ideal </a:t>
            </a:r>
            <a:r>
              <a:rPr lang="pt-BR" i="1" dirty="0" err="1"/>
              <a:t>Solution</a:t>
            </a:r>
            <a:r>
              <a:rPr lang="pt-BR" dirty="0"/>
              <a:t>) se fundamenta no cálculo das distâncias entre a chamada alternativa ideal positiva (A+) e a chamada alternativa ideal negativa (A-). Tais alternativas ideais são definidas, respectivamente, por 𝐴 + = (𝑝1 + , 𝑝1 + , ⋯ , 𝑝𝑘 + ) e 𝐴 − = (𝑝1 −, 𝑝1 −, ⋯ , 𝑝𝑘 − )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5CCDB19B-F08D-0644-8645-9E33AE76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48125"/>
            <a:ext cx="4515480" cy="182905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E5DD9367-7EBD-33D8-76A2-C135737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26" y="3994279"/>
            <a:ext cx="3658111" cy="2219635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xmlns="" id="{D060DD44-54F5-591F-BAD6-5EB193F8A56D}"/>
              </a:ext>
            </a:extLst>
          </p:cNvPr>
          <p:cNvSpPr/>
          <p:nvPr/>
        </p:nvSpPr>
        <p:spPr>
          <a:xfrm>
            <a:off x="4629781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4B1FB6E9-F4FA-615C-0643-19D98856927C}"/>
              </a:ext>
            </a:extLst>
          </p:cNvPr>
          <p:cNvSpPr txBox="1"/>
          <p:nvPr/>
        </p:nvSpPr>
        <p:spPr>
          <a:xfrm>
            <a:off x="5361877" y="3429000"/>
            <a:ext cx="3139373" cy="37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Distâncias de cada alternativa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39BE9CE2-B871-59E0-01CF-EE2763636D67}"/>
              </a:ext>
            </a:extLst>
          </p:cNvPr>
          <p:cNvSpPr txBox="1"/>
          <p:nvPr/>
        </p:nvSpPr>
        <p:spPr>
          <a:xfrm>
            <a:off x="2091370" y="3429000"/>
            <a:ext cx="1540666" cy="37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Pontos ideais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xmlns="" id="{BC366DB6-3828-CBBF-9987-5B63D2B6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62" y="3980128"/>
            <a:ext cx="3257550" cy="2233786"/>
          </a:xfrm>
          <a:prstGeom prst="rect">
            <a:avLst/>
          </a:prstGeom>
        </p:spPr>
      </p:pic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xmlns="" id="{CA1DEF06-1006-C8B8-33EA-FCA195E414A3}"/>
              </a:ext>
            </a:extLst>
          </p:cNvPr>
          <p:cNvSpPr/>
          <p:nvPr/>
        </p:nvSpPr>
        <p:spPr>
          <a:xfrm>
            <a:off x="8301668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B7142BFB-73EB-1B8F-B5FD-0C6F34011D7E}"/>
              </a:ext>
            </a:extLst>
          </p:cNvPr>
          <p:cNvSpPr txBox="1"/>
          <p:nvPr/>
        </p:nvSpPr>
        <p:spPr>
          <a:xfrm>
            <a:off x="8700832" y="6213914"/>
            <a:ext cx="35445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Representação gráfica das distâncias calculadas dos pontos ideias negativos e positivos de cada alternativa. Fonte: (ABDEL-BASSET, M. et al. 2019)</a:t>
            </a:r>
          </a:p>
        </p:txBody>
      </p:sp>
    </p:spTree>
    <p:extLst>
      <p:ext uri="{BB962C8B-B14F-4D97-AF65-F5344CB8AC3E}">
        <p14:creationId xmlns:p14="http://schemas.microsoft.com/office/powerpoint/2010/main" val="4034651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8412138-2324-D13A-1D25-F8B31B0C8994}"/>
              </a:ext>
            </a:extLst>
          </p:cNvPr>
          <p:cNvSpPr txBox="1"/>
          <p:nvPr/>
        </p:nvSpPr>
        <p:spPr>
          <a:xfrm>
            <a:off x="190500" y="2310570"/>
            <a:ext cx="8510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(CAMPELO et al. 2023) propôs uma extensão do TOPSIS de modo a incorporar o fator da temporalidade na análise de decisão multicritério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93FA0B83-7B37-0175-92EE-13D19616A33E}"/>
              </a:ext>
            </a:extLst>
          </p:cNvPr>
          <p:cNvSpPr/>
          <p:nvPr/>
        </p:nvSpPr>
        <p:spPr>
          <a:xfrm>
            <a:off x="495300" y="3320074"/>
            <a:ext cx="304800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Transformação do tensor do espaço temporal para o espaço de características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4DA1DB9D-961A-5D9E-546E-D4C2FB3B1E50}"/>
              </a:ext>
            </a:extLst>
          </p:cNvPr>
          <p:cNvSpPr/>
          <p:nvPr/>
        </p:nvSpPr>
        <p:spPr>
          <a:xfrm>
            <a:off x="4249360" y="3301024"/>
            <a:ext cx="337064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Normalização dos elementos do tensor de características S, obtendo o tensor normalizado N da seguinte maneira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B7CA22A6-EF43-2A25-1865-08896D002E09}"/>
              </a:ext>
            </a:extLst>
          </p:cNvPr>
          <p:cNvSpPr/>
          <p:nvPr/>
        </p:nvSpPr>
        <p:spPr>
          <a:xfrm>
            <a:off x="8377842" y="3320075"/>
            <a:ext cx="3242658" cy="127097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Ponderar N, obtendo o tensor ponderado V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6F890336-9A65-6EDE-9076-7895EC5BE468}"/>
              </a:ext>
            </a:extLst>
          </p:cNvPr>
          <p:cNvSpPr/>
          <p:nvPr/>
        </p:nvSpPr>
        <p:spPr>
          <a:xfrm>
            <a:off x="495299" y="5063149"/>
            <a:ext cx="3114675" cy="10709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Determinar os pontos ideais positivos e negativos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8CEBBAA9-DE94-4AC0-B45A-EE3E99A78A19}"/>
              </a:ext>
            </a:extLst>
          </p:cNvPr>
          <p:cNvSpPr/>
          <p:nvPr/>
        </p:nvSpPr>
        <p:spPr>
          <a:xfrm>
            <a:off x="4249360" y="5063149"/>
            <a:ext cx="3370640" cy="12900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Calcular a distância Euclidiana m-dimensional de cada alternativa para as soluções ideais positiva e negativa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02CBF206-3EDB-CB99-E64D-8896624BF0A9}"/>
              </a:ext>
            </a:extLst>
          </p:cNvPr>
          <p:cNvSpPr/>
          <p:nvPr/>
        </p:nvSpPr>
        <p:spPr>
          <a:xfrm>
            <a:off x="8377842" y="5063149"/>
            <a:ext cx="3242658" cy="149957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Calcular, para uma dada alternativa </a:t>
            </a:r>
            <a:r>
              <a:rPr lang="pt-BR" i="1" dirty="0"/>
              <a:t>i</a:t>
            </a:r>
            <a:r>
              <a:rPr lang="pt-BR" dirty="0"/>
              <a:t>, o indicador de avaliação global que combina a distância de tal alternativa aos ideias positivo e negativo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1543278E-2B0D-2B6F-49E9-13FDED10BD77}"/>
              </a:ext>
            </a:extLst>
          </p:cNvPr>
          <p:cNvSpPr/>
          <p:nvPr/>
        </p:nvSpPr>
        <p:spPr>
          <a:xfrm>
            <a:off x="221152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1º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078674AB-473F-A67C-BB38-C3886DDF3D49}"/>
              </a:ext>
            </a:extLst>
          </p:cNvPr>
          <p:cNvSpPr/>
          <p:nvPr/>
        </p:nvSpPr>
        <p:spPr>
          <a:xfrm>
            <a:off x="3874597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B5CDEB72-F7D4-0C69-B920-1A2DD2AE1D70}"/>
              </a:ext>
            </a:extLst>
          </p:cNvPr>
          <p:cNvSpPr/>
          <p:nvPr/>
        </p:nvSpPr>
        <p:spPr>
          <a:xfrm>
            <a:off x="8119807" y="3246424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3º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95DD8592-D5F3-E5B8-0E01-9E645D8DD7AB}"/>
              </a:ext>
            </a:extLst>
          </p:cNvPr>
          <p:cNvSpPr/>
          <p:nvPr/>
        </p:nvSpPr>
        <p:spPr>
          <a:xfrm>
            <a:off x="190500" y="4973698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4º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E7D8C836-8103-DB92-0509-35DD923F9126}"/>
              </a:ext>
            </a:extLst>
          </p:cNvPr>
          <p:cNvSpPr/>
          <p:nvPr/>
        </p:nvSpPr>
        <p:spPr>
          <a:xfrm>
            <a:off x="395884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5º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xmlns="" id="{1998AD94-7A85-89A5-BA70-09BBC6ECC337}"/>
              </a:ext>
            </a:extLst>
          </p:cNvPr>
          <p:cNvSpPr/>
          <p:nvPr/>
        </p:nvSpPr>
        <p:spPr>
          <a:xfrm>
            <a:off x="811980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6º</a:t>
            </a:r>
          </a:p>
        </p:txBody>
      </p:sp>
    </p:spTree>
    <p:extLst>
      <p:ext uri="{BB962C8B-B14F-4D97-AF65-F5344CB8AC3E}">
        <p14:creationId xmlns:p14="http://schemas.microsoft.com/office/powerpoint/2010/main" val="317600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89650" y="980831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xmlns="" id="{E5E4E894-9DDC-3240-86BF-7B40492BE88F}"/>
              </a:ext>
            </a:extLst>
          </p:cNvPr>
          <p:cNvGrpSpPr/>
          <p:nvPr/>
        </p:nvGrpSpPr>
        <p:grpSpPr>
          <a:xfrm>
            <a:off x="4957010" y="4881994"/>
            <a:ext cx="4442771" cy="584737"/>
            <a:chOff x="7227397" y="5098164"/>
            <a:chExt cx="4442771" cy="584737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xmlns="" id="{BB49D360-FB52-D9AB-B3F4-2DF9CB8A9978}"/>
                </a:ext>
              </a:extLst>
            </p:cNvPr>
            <p:cNvSpPr/>
            <p:nvPr/>
          </p:nvSpPr>
          <p:spPr>
            <a:xfrm>
              <a:off x="7602160" y="5278254"/>
              <a:ext cx="4068008" cy="40464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Normalização dos </a:t>
              </a:r>
              <a:r>
                <a:rPr lang="pt-BR" dirty="0" smtClean="0"/>
                <a:t>elementos</a:t>
              </a:r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xmlns="" id="{DED28546-D320-70E6-A20C-7081FD5038B3}"/>
                </a:ext>
              </a:extLst>
            </p:cNvPr>
            <p:cNvSpPr/>
            <p:nvPr/>
          </p:nvSpPr>
          <p:spPr>
            <a:xfrm>
              <a:off x="7227397" y="509816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2º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B359AFD2-3AC8-C694-AA9C-EE2E0DEC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5"/>
          <a:stretch/>
        </p:blipFill>
        <p:spPr>
          <a:xfrm>
            <a:off x="289650" y="3563405"/>
            <a:ext cx="4325242" cy="17979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A33EA36-FBA3-15A2-F629-861E1B23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80"/>
          <a:stretch/>
        </p:blipFill>
        <p:spPr>
          <a:xfrm>
            <a:off x="159264" y="5921730"/>
            <a:ext cx="4534351" cy="8515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7F9AA0C-098C-1B32-EC13-632A02E7F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1" t="84951"/>
          <a:stretch/>
        </p:blipFill>
        <p:spPr>
          <a:xfrm>
            <a:off x="434352" y="5361383"/>
            <a:ext cx="1803178" cy="30071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543FAAA4-FB49-E605-7BD0-6D8EEF2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28" y="3804697"/>
            <a:ext cx="3496163" cy="11717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33F67C0D-67FF-0545-351E-9B7FA2ABC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10" y="3166698"/>
            <a:ext cx="7042062" cy="582952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B90D023D-7AF8-0BEC-E55C-21E8B7F6D7F3}"/>
              </a:ext>
            </a:extLst>
          </p:cNvPr>
          <p:cNvGrpSpPr/>
          <p:nvPr/>
        </p:nvGrpSpPr>
        <p:grpSpPr>
          <a:xfrm>
            <a:off x="289650" y="1988616"/>
            <a:ext cx="4667360" cy="790483"/>
            <a:chOff x="221152" y="2630975"/>
            <a:chExt cx="4667360" cy="79048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84D9E22F-8C9E-BC92-DA47-809BA37B42FE}"/>
                </a:ext>
              </a:extLst>
            </p:cNvPr>
            <p:cNvSpPr/>
            <p:nvPr/>
          </p:nvSpPr>
          <p:spPr>
            <a:xfrm>
              <a:off x="495299" y="2758099"/>
              <a:ext cx="4393213" cy="66335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Transformação do tensor do espaço temporal para o espaço de características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2DDD089A-72F3-4F29-08DC-38B205EA21C6}"/>
                </a:ext>
              </a:extLst>
            </p:cNvPr>
            <p:cNvSpPr/>
            <p:nvPr/>
          </p:nvSpPr>
          <p:spPr>
            <a:xfrm>
              <a:off x="221152" y="2630975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1º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1A540098-A0B6-FEF7-4B23-297FEE65D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592"/>
          <a:stretch/>
        </p:blipFill>
        <p:spPr>
          <a:xfrm>
            <a:off x="869361" y="2883229"/>
            <a:ext cx="3658111" cy="45617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0A33EA36-FBA3-15A2-F629-861E1B23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29"/>
          <a:stretch/>
        </p:blipFill>
        <p:spPr>
          <a:xfrm>
            <a:off x="5867550" y="1585881"/>
            <a:ext cx="4534351" cy="15217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089" y="5552379"/>
            <a:ext cx="588727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3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0EF271B7-3C36-9960-032F-B599C6BA9ECA}"/>
              </a:ext>
            </a:extLst>
          </p:cNvPr>
          <p:cNvGrpSpPr/>
          <p:nvPr/>
        </p:nvGrpSpPr>
        <p:grpSpPr>
          <a:xfrm>
            <a:off x="218199" y="2393437"/>
            <a:ext cx="3500693" cy="1344625"/>
            <a:chOff x="8119807" y="3246424"/>
            <a:chExt cx="3500693" cy="134462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14744CA2-577B-3725-F9D7-338AEE67D76D}"/>
                </a:ext>
              </a:extLst>
            </p:cNvPr>
            <p:cNvSpPr/>
            <p:nvPr/>
          </p:nvSpPr>
          <p:spPr>
            <a:xfrm>
              <a:off x="8377842" y="3320075"/>
              <a:ext cx="3242658" cy="127097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Ponderar N, obtendo o tensor ponderado V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xmlns="" id="{EE1CA7E6-7223-8659-22A9-E524B8841F25}"/>
                </a:ext>
              </a:extLst>
            </p:cNvPr>
            <p:cNvSpPr/>
            <p:nvPr/>
          </p:nvSpPr>
          <p:spPr>
            <a:xfrm>
              <a:off x="8119807" y="324642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3º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5B2FCAEB-A2A7-7074-3C78-47B0A9133D18}"/>
              </a:ext>
            </a:extLst>
          </p:cNvPr>
          <p:cNvGrpSpPr/>
          <p:nvPr/>
        </p:nvGrpSpPr>
        <p:grpSpPr>
          <a:xfrm>
            <a:off x="299418" y="4900719"/>
            <a:ext cx="3419474" cy="1160402"/>
            <a:chOff x="190500" y="4973698"/>
            <a:chExt cx="3419474" cy="116040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xmlns="" id="{01389113-9962-297D-62AA-F677FDADEA58}"/>
                </a:ext>
              </a:extLst>
            </p:cNvPr>
            <p:cNvSpPr/>
            <p:nvPr/>
          </p:nvSpPr>
          <p:spPr>
            <a:xfrm>
              <a:off x="495299" y="5063149"/>
              <a:ext cx="3114675" cy="1070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Determinar os pontos ideais positivos e negativos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310F0ED5-15D0-BAF5-DE29-A1EC897D2E35}"/>
                </a:ext>
              </a:extLst>
            </p:cNvPr>
            <p:cNvSpPr/>
            <p:nvPr/>
          </p:nvSpPr>
          <p:spPr>
            <a:xfrm>
              <a:off x="190500" y="4973698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4º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E3DD9393-79EA-462E-7694-2C0F6169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t="35584"/>
          <a:stretch/>
        </p:blipFill>
        <p:spPr>
          <a:xfrm>
            <a:off x="4438649" y="2780595"/>
            <a:ext cx="6029325" cy="6013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39CCFAB6-0E84-61B2-9FA7-B3B278F6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15" y="4601591"/>
            <a:ext cx="497274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>
            <a:extLst>
              <a:ext uri="{FF2B5EF4-FFF2-40B4-BE49-F238E27FC236}">
                <a16:creationId xmlns:a16="http://schemas.microsoft.com/office/drawing/2014/main" xmlns="" id="{BF04CB27-9FAE-2A25-9627-256994564F10}"/>
              </a:ext>
            </a:extLst>
          </p:cNvPr>
          <p:cNvSpPr>
            <a:spLocks/>
          </p:cNvSpPr>
          <p:nvPr/>
        </p:nvSpPr>
        <p:spPr bwMode="auto">
          <a:xfrm>
            <a:off x="904875" y="1942886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xmlns="" id="{033D69FD-B3B2-5C00-EABA-5C2AFA00C882}"/>
              </a:ext>
            </a:extLst>
          </p:cNvPr>
          <p:cNvSpPr>
            <a:spLocks/>
          </p:cNvSpPr>
          <p:nvPr/>
        </p:nvSpPr>
        <p:spPr bwMode="auto">
          <a:xfrm>
            <a:off x="904875" y="3071598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xmlns="" id="{452A6122-69D8-D2B5-EC95-70E441CFE954}"/>
              </a:ext>
            </a:extLst>
          </p:cNvPr>
          <p:cNvSpPr>
            <a:spLocks/>
          </p:cNvSpPr>
          <p:nvPr/>
        </p:nvSpPr>
        <p:spPr bwMode="auto">
          <a:xfrm>
            <a:off x="904875" y="4219361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Box 94">
            <a:extLst>
              <a:ext uri="{FF2B5EF4-FFF2-40B4-BE49-F238E27FC236}">
                <a16:creationId xmlns:a16="http://schemas.microsoft.com/office/drawing/2014/main" xmlns="" id="{6CF06CDF-B2D7-66AC-10DC-2895890043C1}"/>
              </a:ext>
            </a:extLst>
          </p:cNvPr>
          <p:cNvSpPr txBox="1"/>
          <p:nvPr/>
        </p:nvSpPr>
        <p:spPr>
          <a:xfrm>
            <a:off x="3506406" y="92373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  <p:sp>
        <p:nvSpPr>
          <p:cNvPr id="34" name="Rectangle 108">
            <a:extLst>
              <a:ext uri="{FF2B5EF4-FFF2-40B4-BE49-F238E27FC236}">
                <a16:creationId xmlns:a16="http://schemas.microsoft.com/office/drawing/2014/main" xmlns="" id="{EF1325CD-C7C4-0E80-C7EE-4B6337A98B6D}"/>
              </a:ext>
            </a:extLst>
          </p:cNvPr>
          <p:cNvSpPr/>
          <p:nvPr/>
        </p:nvSpPr>
        <p:spPr>
          <a:xfrm>
            <a:off x="9453513" y="10010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5" name="Rectangle 109">
            <a:extLst>
              <a:ext uri="{FF2B5EF4-FFF2-40B4-BE49-F238E27FC236}">
                <a16:creationId xmlns:a16="http://schemas.microsoft.com/office/drawing/2014/main" xmlns="" id="{A303C17C-C1EE-2116-EEEB-8E6E685D559E}"/>
              </a:ext>
            </a:extLst>
          </p:cNvPr>
          <p:cNvSpPr/>
          <p:nvPr/>
        </p:nvSpPr>
        <p:spPr>
          <a:xfrm>
            <a:off x="9453513" y="2166269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Rectangle 110">
            <a:extLst>
              <a:ext uri="{FF2B5EF4-FFF2-40B4-BE49-F238E27FC236}">
                <a16:creationId xmlns:a16="http://schemas.microsoft.com/office/drawing/2014/main" xmlns="" id="{C4DB98F4-E78C-E7FE-C050-8421C362227D}"/>
              </a:ext>
            </a:extLst>
          </p:cNvPr>
          <p:cNvSpPr/>
          <p:nvPr/>
        </p:nvSpPr>
        <p:spPr>
          <a:xfrm>
            <a:off x="9453513" y="3294981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Rectangle 111">
            <a:extLst>
              <a:ext uri="{FF2B5EF4-FFF2-40B4-BE49-F238E27FC236}">
                <a16:creationId xmlns:a16="http://schemas.microsoft.com/office/drawing/2014/main" xmlns="" id="{F405F4F2-E22B-39E5-CB53-F27AB42D925E}"/>
              </a:ext>
            </a:extLst>
          </p:cNvPr>
          <p:cNvSpPr/>
          <p:nvPr/>
        </p:nvSpPr>
        <p:spPr>
          <a:xfrm>
            <a:off x="9453513" y="44427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xmlns="" id="{B535125D-D278-7B33-1787-D5CDE7728D06}"/>
              </a:ext>
            </a:extLst>
          </p:cNvPr>
          <p:cNvSpPr txBox="1"/>
          <p:nvPr/>
        </p:nvSpPr>
        <p:spPr>
          <a:xfrm>
            <a:off x="1805452" y="321712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RESULTADOS</a:t>
            </a: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xmlns="" id="{7AC82489-5EA5-1D0A-6DAC-A781AFE5E3C3}"/>
              </a:ext>
            </a:extLst>
          </p:cNvPr>
          <p:cNvSpPr txBox="1"/>
          <p:nvPr/>
        </p:nvSpPr>
        <p:spPr>
          <a:xfrm>
            <a:off x="1805452" y="4336513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CONCLUSÃO</a:t>
            </a:r>
          </a:p>
        </p:txBody>
      </p:sp>
      <p:sp>
        <p:nvSpPr>
          <p:cNvPr id="98" name="TextBox 36">
            <a:extLst>
              <a:ext uri="{FF2B5EF4-FFF2-40B4-BE49-F238E27FC236}">
                <a16:creationId xmlns:a16="http://schemas.microsoft.com/office/drawing/2014/main" xmlns="" id="{412AFF5C-4983-607C-0B8D-9153360F4844}"/>
              </a:ext>
            </a:extLst>
          </p:cNvPr>
          <p:cNvSpPr txBox="1"/>
          <p:nvPr/>
        </p:nvSpPr>
        <p:spPr>
          <a:xfrm>
            <a:off x="1805453" y="2357545"/>
            <a:ext cx="75099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Descrição das principais etapas da metodologia deste projeto, desde a coleta de dados, indicadores técnicos utilizados e a metodologia de apoio à decisão utilizada para ordenamento dos quintetos.</a:t>
            </a: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xmlns="" id="{74510D5A-30DA-CC30-468C-0473BE6B0AA8}"/>
              </a:ext>
            </a:extLst>
          </p:cNvPr>
          <p:cNvSpPr txBox="1"/>
          <p:nvPr/>
        </p:nvSpPr>
        <p:spPr>
          <a:xfrm>
            <a:off x="1805453" y="3542942"/>
            <a:ext cx="7597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Resultados obtidos para cada cenário desenvolvido nesse projeto. Apresentação de cenários conforme a variação dos pesos de cada critério, no método de séries temporais adaptado ao TOPISIS</a:t>
            </a: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xmlns="" id="{F83B7E10-00E4-6593-0B69-B00D1E144728}"/>
              </a:ext>
            </a:extLst>
          </p:cNvPr>
          <p:cNvSpPr txBox="1"/>
          <p:nvPr/>
        </p:nvSpPr>
        <p:spPr>
          <a:xfrm>
            <a:off x="1801322" y="4691118"/>
            <a:ext cx="7597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Concluímos este trabalho de mestrado e apresentamos nossas perspectivas para trabalhos futuros</a:t>
            </a:r>
          </a:p>
        </p:txBody>
      </p:sp>
      <p:sp>
        <p:nvSpPr>
          <p:cNvPr id="110" name="Rectangle 108">
            <a:extLst>
              <a:ext uri="{FF2B5EF4-FFF2-40B4-BE49-F238E27FC236}">
                <a16:creationId xmlns:a16="http://schemas.microsoft.com/office/drawing/2014/main" xmlns="" id="{D7AF1261-D42E-F24F-7C47-ACD694C4B509}"/>
              </a:ext>
            </a:extLst>
          </p:cNvPr>
          <p:cNvSpPr/>
          <p:nvPr/>
        </p:nvSpPr>
        <p:spPr>
          <a:xfrm>
            <a:off x="9453513" y="1004266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1" name="TextBox 41">
            <a:extLst>
              <a:ext uri="{FF2B5EF4-FFF2-40B4-BE49-F238E27FC236}">
                <a16:creationId xmlns:a16="http://schemas.microsoft.com/office/drawing/2014/main" xmlns="" id="{75ABCD78-8228-0066-AE1B-1BFD1A495EFE}"/>
              </a:ext>
            </a:extLst>
          </p:cNvPr>
          <p:cNvSpPr txBox="1"/>
          <p:nvPr/>
        </p:nvSpPr>
        <p:spPr>
          <a:xfrm>
            <a:off x="1805452" y="205861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METODOLOGIA</a:t>
            </a:r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xmlns="" id="{5A642116-1082-DB0A-C5A5-B59E43759DA4}"/>
              </a:ext>
            </a:extLst>
          </p:cNvPr>
          <p:cNvSpPr>
            <a:spLocks/>
          </p:cNvSpPr>
          <p:nvPr/>
        </p:nvSpPr>
        <p:spPr bwMode="auto">
          <a:xfrm>
            <a:off x="904875" y="847177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TextBox 36">
            <a:extLst>
              <a:ext uri="{FF2B5EF4-FFF2-40B4-BE49-F238E27FC236}">
                <a16:creationId xmlns:a16="http://schemas.microsoft.com/office/drawing/2014/main" xmlns="" id="{88D504BB-44B0-7E18-6535-9B588D2E3973}"/>
              </a:ext>
            </a:extLst>
          </p:cNvPr>
          <p:cNvSpPr txBox="1"/>
          <p:nvPr/>
        </p:nvSpPr>
        <p:spPr>
          <a:xfrm>
            <a:off x="1857376" y="1265541"/>
            <a:ext cx="6715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Análises correspondam à natureza da complexidade presente no jogo e que sejam capazes de responder às perguntas da comissão técnica</a:t>
            </a:r>
            <a:endParaRPr lang="en-US" sz="1400" kern="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3" name="Rectangle 108">
            <a:extLst>
              <a:ext uri="{FF2B5EF4-FFF2-40B4-BE49-F238E27FC236}">
                <a16:creationId xmlns:a16="http://schemas.microsoft.com/office/drawing/2014/main" xmlns="" id="{A6239F76-9571-05B1-186C-950B0081FD2A}"/>
              </a:ext>
            </a:extLst>
          </p:cNvPr>
          <p:cNvSpPr/>
          <p:nvPr/>
        </p:nvSpPr>
        <p:spPr>
          <a:xfrm>
            <a:off x="9453513" y="1070560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xmlns="" id="{F0C7F32C-B332-A1D2-0878-D8580F995A4B}"/>
              </a:ext>
            </a:extLst>
          </p:cNvPr>
          <p:cNvSpPr txBox="1"/>
          <p:nvPr/>
        </p:nvSpPr>
        <p:spPr>
          <a:xfrm>
            <a:off x="1857376" y="100104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pt-BR" sz="1600" kern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5234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xmlns="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xmlns="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xmlns="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xmlns="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xmlns="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xmlns="" id="{EE2BD6E7-880D-D9B2-3288-80DCE8E8AC23}"/>
              </a:ext>
            </a:extLst>
          </p:cNvPr>
          <p:cNvSpPr/>
          <p:nvPr/>
        </p:nvSpPr>
        <p:spPr>
          <a:xfrm>
            <a:off x="5137256" y="3924300"/>
            <a:ext cx="6569829" cy="2794108"/>
          </a:xfrm>
          <a:prstGeom prst="wedgeRectCallout">
            <a:avLst>
              <a:gd name="adj1" fmla="val -53604"/>
              <a:gd name="adj2" fmla="val -21066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1BA73DF7-95BE-A3DD-424C-44FAA436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97" y="4519952"/>
            <a:ext cx="6152678" cy="21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xmlns="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147F24F1-66F3-4853-0776-AE6D787D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41" y="2769307"/>
            <a:ext cx="6604459" cy="3736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7E89C28-87E8-C581-87DC-896685CA0AA1}"/>
              </a:ext>
            </a:extLst>
          </p:cNvPr>
          <p:cNvSpPr txBox="1"/>
          <p:nvPr/>
        </p:nvSpPr>
        <p:spPr>
          <a:xfrm>
            <a:off x="4825541" y="2382821"/>
            <a:ext cx="525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26848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xmlns="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7E89C28-87E8-C581-87DC-896685CA0AA1}"/>
              </a:ext>
            </a:extLst>
          </p:cNvPr>
          <p:cNvSpPr txBox="1"/>
          <p:nvPr/>
        </p:nvSpPr>
        <p:spPr>
          <a:xfrm>
            <a:off x="4825541" y="2185636"/>
            <a:ext cx="670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classificação, excluindo </a:t>
            </a:r>
            <a:r>
              <a:rPr lang="pt-BR" u="sng" dirty="0"/>
              <a:t>Flamengo e Paulistano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5378F61-510A-7F56-B0E8-BB600ADA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33" y="2867633"/>
            <a:ext cx="6040927" cy="3652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33CBBD1-0DE6-A362-8D27-1B4EE06B48AF}"/>
              </a:ext>
            </a:extLst>
          </p:cNvPr>
          <p:cNvSpPr/>
          <p:nvPr/>
        </p:nvSpPr>
        <p:spPr>
          <a:xfrm>
            <a:off x="9791700" y="3113227"/>
            <a:ext cx="895350" cy="23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5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8331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Ordenamento dos Quintetos via MCDA em Diferentes Cenários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EA746A4-409C-1CC5-2B8A-FF164647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3" y="3021429"/>
            <a:ext cx="5772956" cy="714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A2E3A4ED-519B-C73E-C60F-FA581ECD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2" y="3984213"/>
            <a:ext cx="5296639" cy="1343212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xmlns="" id="{92846BD2-0066-D101-0A55-6FFDE0F1CB59}"/>
              </a:ext>
            </a:extLst>
          </p:cNvPr>
          <p:cNvSpPr/>
          <p:nvPr/>
        </p:nvSpPr>
        <p:spPr>
          <a:xfrm>
            <a:off x="2680066" y="3638627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300FBDBF-D960-AA1E-C8FE-5B6EA867F9F0}"/>
              </a:ext>
            </a:extLst>
          </p:cNvPr>
          <p:cNvSpPr/>
          <p:nvPr/>
        </p:nvSpPr>
        <p:spPr>
          <a:xfrm>
            <a:off x="365355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das alternativas em cada Critério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85C7E372-8A94-42AE-BF04-CEA9761F5C3D}"/>
              </a:ext>
            </a:extLst>
          </p:cNvPr>
          <p:cNvSpPr/>
          <p:nvPr/>
        </p:nvSpPr>
        <p:spPr>
          <a:xfrm>
            <a:off x="6307510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dos Critérios Temporais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032F58E2-22E8-F5E9-29AE-B4DFC3C1D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59" t="35584"/>
          <a:stretch/>
        </p:blipFill>
        <p:spPr>
          <a:xfrm>
            <a:off x="6307510" y="3120165"/>
            <a:ext cx="5772956" cy="601379"/>
          </a:xfrm>
          <a:prstGeom prst="rect">
            <a:avLst/>
          </a:prstGeom>
        </p:spPr>
      </p:pic>
      <p:sp>
        <p:nvSpPr>
          <p:cNvPr id="22" name="Rounded Rectangle 20">
            <a:extLst>
              <a:ext uri="{FF2B5EF4-FFF2-40B4-BE49-F238E27FC236}">
                <a16:creationId xmlns:a16="http://schemas.microsoft.com/office/drawing/2014/main" xmlns="" id="{6554E9AE-B3A9-04B8-21E8-D769EF1A266A}"/>
              </a:ext>
            </a:extLst>
          </p:cNvPr>
          <p:cNvSpPr/>
          <p:nvPr/>
        </p:nvSpPr>
        <p:spPr>
          <a:xfrm>
            <a:off x="670303" y="5444567"/>
            <a:ext cx="4747438" cy="109191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Peso dos Dez Indicadores Técnicos foram Distribuídos Igualmente (1/10)</a:t>
            </a:r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xmlns="" id="{B6FEF702-3150-FB98-108E-2D44CEC0D98C}"/>
              </a:ext>
            </a:extLst>
          </p:cNvPr>
          <p:cNvSpPr/>
          <p:nvPr/>
        </p:nvSpPr>
        <p:spPr>
          <a:xfrm>
            <a:off x="7429499" y="3958868"/>
            <a:ext cx="4456153" cy="68837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Distribuídos Igualmente (1/3)</a:t>
            </a:r>
          </a:p>
        </p:txBody>
      </p: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xmlns="" id="{5F0BAE32-03E0-1F08-4DEA-9FD968971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191"/>
              </p:ext>
            </p:extLst>
          </p:nvPr>
        </p:nvGraphicFramePr>
        <p:xfrm>
          <a:off x="6488511" y="4838845"/>
          <a:ext cx="5455839" cy="190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313">
                  <a:extLst>
                    <a:ext uri="{9D8B030D-6E8A-4147-A177-3AD203B41FA5}">
                      <a16:colId xmlns:a16="http://schemas.microsoft.com/office/drawing/2014/main" xmlns="" val="2452990384"/>
                    </a:ext>
                  </a:extLst>
                </a:gridCol>
                <a:gridCol w="1331943">
                  <a:extLst>
                    <a:ext uri="{9D8B030D-6E8A-4147-A177-3AD203B41FA5}">
                      <a16:colId xmlns:a16="http://schemas.microsoft.com/office/drawing/2014/main" xmlns="" val="2632580298"/>
                    </a:ext>
                  </a:extLst>
                </a:gridCol>
                <a:gridCol w="1325530">
                  <a:extLst>
                    <a:ext uri="{9D8B030D-6E8A-4147-A177-3AD203B41FA5}">
                      <a16:colId xmlns:a16="http://schemas.microsoft.com/office/drawing/2014/main" xmlns="" val="1825897204"/>
                    </a:ext>
                  </a:extLst>
                </a:gridCol>
                <a:gridCol w="1159053">
                  <a:extLst>
                    <a:ext uri="{9D8B030D-6E8A-4147-A177-3AD203B41FA5}">
                      <a16:colId xmlns:a16="http://schemas.microsoft.com/office/drawing/2014/main" xmlns="" val="1302284835"/>
                    </a:ext>
                  </a:extLst>
                </a:gridCol>
              </a:tblGrid>
              <a:tr h="537339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2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3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52182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916857"/>
                  </a:ext>
                </a:extLst>
              </a:tr>
              <a:tr h="683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Coeficiente de Variação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5314126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Tendência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172910"/>
                  </a:ext>
                </a:extLst>
              </a:tr>
            </a:tbl>
          </a:graphicData>
        </a:graphic>
      </p:graphicFrame>
      <p:sp>
        <p:nvSpPr>
          <p:cNvPr id="32" name="Rounded Rectangle 20">
            <a:extLst>
              <a:ext uri="{FF2B5EF4-FFF2-40B4-BE49-F238E27FC236}">
                <a16:creationId xmlns:a16="http://schemas.microsoft.com/office/drawing/2014/main" xmlns="" id="{83D03FB9-557F-E1A0-82F9-95812817F5AA}"/>
              </a:ext>
            </a:extLst>
          </p:cNvPr>
          <p:cNvSpPr/>
          <p:nvPr/>
        </p:nvSpPr>
        <p:spPr>
          <a:xfrm>
            <a:off x="6381751" y="4784214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xmlns="" id="{4572902A-0CF0-77C6-BE7B-2342A7E454AB}"/>
              </a:ext>
            </a:extLst>
          </p:cNvPr>
          <p:cNvSpPr/>
          <p:nvPr/>
        </p:nvSpPr>
        <p:spPr>
          <a:xfrm>
            <a:off x="6352581" y="3683523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</a:t>
            </a:r>
          </a:p>
        </p:txBody>
      </p:sp>
    </p:spTree>
    <p:extLst>
      <p:ext uri="{BB962C8B-B14F-4D97-AF65-F5344CB8AC3E}">
        <p14:creationId xmlns:p14="http://schemas.microsoft.com/office/powerpoint/2010/main" val="151988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558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xmlns="" id="{D0F51D75-95A4-E2D8-143E-CD2F4043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9" y="1780673"/>
            <a:ext cx="11434381" cy="49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7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558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xmlns="" id="{D0F51D75-95A4-E2D8-143E-CD2F4043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9" y="1780673"/>
            <a:ext cx="11434381" cy="4932793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xmlns="" id="{59540F97-9854-20F0-06E9-B7EE957FFB0B}"/>
              </a:ext>
            </a:extLst>
          </p:cNvPr>
          <p:cNvSpPr/>
          <p:nvPr/>
        </p:nvSpPr>
        <p:spPr>
          <a:xfrm>
            <a:off x="1756109" y="1922301"/>
            <a:ext cx="9324187" cy="4815384"/>
          </a:xfrm>
          <a:prstGeom prst="wedgeRectCallout">
            <a:avLst>
              <a:gd name="adj1" fmla="val -52124"/>
              <a:gd name="adj2" fmla="val -185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8A4EF0C-B27D-DEBD-F2A7-82D462BC0BF2}"/>
              </a:ext>
            </a:extLst>
          </p:cNvPr>
          <p:cNvSpPr/>
          <p:nvPr/>
        </p:nvSpPr>
        <p:spPr>
          <a:xfrm>
            <a:off x="1955664" y="2008550"/>
            <a:ext cx="8287219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Flamengo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45AEA9D-9C59-6AAD-C016-665CDE0F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64" y="2759299"/>
            <a:ext cx="8773749" cy="381053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227651B8-1510-F444-F268-8E3568433C94}"/>
              </a:ext>
            </a:extLst>
          </p:cNvPr>
          <p:cNvSpPr/>
          <p:nvPr/>
        </p:nvSpPr>
        <p:spPr>
          <a:xfrm>
            <a:off x="812380" y="2879614"/>
            <a:ext cx="716201" cy="22901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 – Pesos Distintos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3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25" y="2107537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511" y="2107537"/>
            <a:ext cx="1710489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512" y="4431199"/>
            <a:ext cx="1710487" cy="1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063050D3-48F3-1EB7-AA38-F843A4369F78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 – Pesos Distintos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3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25" y="2107537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511" y="2107537"/>
            <a:ext cx="1710489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512" y="4431199"/>
            <a:ext cx="1710487" cy="1978690"/>
          </a:xfrm>
          <a:prstGeom prst="rect">
            <a:avLst/>
          </a:prstGeom>
        </p:spPr>
      </p:pic>
      <p:sp>
        <p:nvSpPr>
          <p:cNvPr id="9" name="Balão de Fala: Retângulo 3">
            <a:extLst>
              <a:ext uri="{FF2B5EF4-FFF2-40B4-BE49-F238E27FC236}">
                <a16:creationId xmlns:a16="http://schemas.microsoft.com/office/drawing/2014/main" xmlns="" id="{59540F97-9854-20F0-06E9-B7EE957FFB0B}"/>
              </a:ext>
            </a:extLst>
          </p:cNvPr>
          <p:cNvSpPr/>
          <p:nvPr/>
        </p:nvSpPr>
        <p:spPr>
          <a:xfrm>
            <a:off x="1938215" y="1851963"/>
            <a:ext cx="10253784" cy="4815384"/>
          </a:xfrm>
          <a:prstGeom prst="wedgeRectCallout">
            <a:avLst>
              <a:gd name="adj1" fmla="val -52124"/>
              <a:gd name="adj2" fmla="val -185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8A4EF0C-B27D-DEBD-F2A7-82D462BC0BF2}"/>
              </a:ext>
            </a:extLst>
          </p:cNvPr>
          <p:cNvSpPr/>
          <p:nvPr/>
        </p:nvSpPr>
        <p:spPr>
          <a:xfrm>
            <a:off x="2026004" y="1938212"/>
            <a:ext cx="4209648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Flamengo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6AA40AF6-AD34-93AE-E52E-E41779758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" r="65343" b="53274"/>
          <a:stretch/>
        </p:blipFill>
        <p:spPr>
          <a:xfrm>
            <a:off x="2166685" y="2507400"/>
            <a:ext cx="3936106" cy="407181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0737B9D9-8C31-9FB6-C193-B818F64D5102}"/>
              </a:ext>
            </a:extLst>
          </p:cNvPr>
          <p:cNvSpPr/>
          <p:nvPr/>
        </p:nvSpPr>
        <p:spPr>
          <a:xfrm>
            <a:off x="6258067" y="1938212"/>
            <a:ext cx="5840148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Comparação dos Diferentes Cenários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469205D-AC97-EB53-9099-0430F6C2F742}"/>
              </a:ext>
            </a:extLst>
          </p:cNvPr>
          <p:cNvSpPr txBox="1"/>
          <p:nvPr/>
        </p:nvSpPr>
        <p:spPr>
          <a:xfrm>
            <a:off x="6442551" y="2594738"/>
            <a:ext cx="5727032" cy="36324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Média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valorizamos o ordenamento dos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ao longo do campeonato. Regularidade de desempenho.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sz="1600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Coeficiente de Variação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valorizamos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 seu desempenho técnico. A presenta aspectos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positivos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como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negativos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sz="1600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Tendência: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valorizamos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melhora em seu desempenho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ao longo do campeonato. Evolução positiva conforme o passar do tempo.</a:t>
            </a:r>
          </a:p>
        </p:txBody>
      </p:sp>
    </p:spTree>
    <p:extLst>
      <p:ext uri="{BB962C8B-B14F-4D97-AF65-F5344CB8AC3E}">
        <p14:creationId xmlns:p14="http://schemas.microsoft.com/office/powerpoint/2010/main" val="340460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6" name="TextBox 94">
            <a:extLst>
              <a:ext uri="{FF2B5EF4-FFF2-40B4-BE49-F238E27FC236}">
                <a16:creationId xmlns:a16="http://schemas.microsoft.com/office/drawing/2014/main" xmlns="" id="{95852927-0431-7F8C-56ED-E1084D5DA9ED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</p:spTree>
    <p:extLst>
      <p:ext uri="{BB962C8B-B14F-4D97-AF65-F5344CB8AC3E}">
        <p14:creationId xmlns:p14="http://schemas.microsoft.com/office/powerpoint/2010/main" val="381020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xmlns="" id="{6A7DF74C-39FE-9619-CA71-7425CE4759C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1D1F6E5C-2F1C-F300-3EED-D58AEBD05C1D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7DB8BB4-0796-0160-4D98-A309FB5C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5395CCF3-0E7B-F3A3-F817-09D5CC4E8D61}"/>
              </a:ext>
            </a:extLst>
          </p:cNvPr>
          <p:cNvSpPr txBox="1"/>
          <p:nvPr/>
        </p:nvSpPr>
        <p:spPr>
          <a:xfrm>
            <a:off x="489676" y="1158868"/>
            <a:ext cx="6188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Principais ligas do Mundo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C25E91A-5EF8-A6B3-3865-8476751A6406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A9E3A6C-506D-3B18-B772-0775A126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41B28222-8EEF-1B4E-F5A4-31C048FC7E83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AF633584-1648-404F-90DE-1088F2A8F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5A0CD085-4626-AAF2-45E4-56FF9FFFC3A5}"/>
              </a:ext>
            </a:extLst>
          </p:cNvPr>
          <p:cNvSpPr txBox="1"/>
          <p:nvPr/>
        </p:nvSpPr>
        <p:spPr>
          <a:xfrm>
            <a:off x="5034498" y="2039503"/>
            <a:ext cx="1385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Euro Liga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43BCC89E-7B8F-DFE2-1FFB-E2BC60F4018E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E5DACC95-7AA9-EB22-8529-A1A4CC76B152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8086E40C-5E1E-AABE-3A25-3764213E2726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7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xmlns="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31350F2-9BA6-B8DE-5670-A94A09F5D93C}"/>
              </a:ext>
            </a:extLst>
          </p:cNvPr>
          <p:cNvSpPr txBox="1"/>
          <p:nvPr/>
        </p:nvSpPr>
        <p:spPr>
          <a:xfrm>
            <a:off x="4981073" y="5898523"/>
            <a:ext cx="5727032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Três primeiros colocados apresentam desempenho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ascendente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ao longo da temporada.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D87C9305-4478-3603-45E9-A468A2E164F8}"/>
              </a:ext>
            </a:extLst>
          </p:cNvPr>
          <p:cNvSpPr/>
          <p:nvPr/>
        </p:nvSpPr>
        <p:spPr>
          <a:xfrm>
            <a:off x="4317580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0461A7F-F2D9-DC01-1274-890AFEF13F69}"/>
              </a:ext>
            </a:extLst>
          </p:cNvPr>
          <p:cNvSpPr/>
          <p:nvPr/>
        </p:nvSpPr>
        <p:spPr>
          <a:xfrm>
            <a:off x="8222706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65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31350F2-9BA6-B8DE-5670-A94A09F5D93C}"/>
              </a:ext>
            </a:extLst>
          </p:cNvPr>
          <p:cNvSpPr txBox="1"/>
          <p:nvPr/>
        </p:nvSpPr>
        <p:spPr>
          <a:xfrm>
            <a:off x="6464967" y="5983821"/>
            <a:ext cx="415490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Variabilidade no Coeficiente de Variação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Boas colocações na Média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D87C9305-4478-3603-45E9-A468A2E164F8}"/>
              </a:ext>
            </a:extLst>
          </p:cNvPr>
          <p:cNvSpPr/>
          <p:nvPr/>
        </p:nvSpPr>
        <p:spPr>
          <a:xfrm>
            <a:off x="6242629" y="3112224"/>
            <a:ext cx="1978949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0461A7F-F2D9-DC01-1274-890AFEF13F69}"/>
              </a:ext>
            </a:extLst>
          </p:cNvPr>
          <p:cNvSpPr/>
          <p:nvPr/>
        </p:nvSpPr>
        <p:spPr>
          <a:xfrm>
            <a:off x="10171818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2796A014-AC47-9C04-DC74-F500F8D6E4BC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</p:spTree>
    <p:extLst>
      <p:ext uri="{BB962C8B-B14F-4D97-AF65-F5344CB8AC3E}">
        <p14:creationId xmlns:p14="http://schemas.microsoft.com/office/powerpoint/2010/main" val="86646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xmlns="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D87C9305-4478-3603-45E9-A468A2E164F8}"/>
              </a:ext>
            </a:extLst>
          </p:cNvPr>
          <p:cNvSpPr/>
          <p:nvPr/>
        </p:nvSpPr>
        <p:spPr>
          <a:xfrm>
            <a:off x="4317580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0461A7F-F2D9-DC01-1274-890AFEF13F69}"/>
              </a:ext>
            </a:extLst>
          </p:cNvPr>
          <p:cNvSpPr/>
          <p:nvPr/>
        </p:nvSpPr>
        <p:spPr>
          <a:xfrm>
            <a:off x="8222706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xmlns="" id="{1BF32939-86AB-3311-5D55-8D9142A89136}"/>
              </a:ext>
            </a:extLst>
          </p:cNvPr>
          <p:cNvSpPr/>
          <p:nvPr/>
        </p:nvSpPr>
        <p:spPr>
          <a:xfrm>
            <a:off x="6517165" y="3112224"/>
            <a:ext cx="5546998" cy="2621345"/>
          </a:xfrm>
          <a:prstGeom prst="wedgeRectCallout">
            <a:avLst>
              <a:gd name="adj1" fmla="val -53859"/>
              <a:gd name="adj2" fmla="val -1791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CD563551-A364-5CDE-E21F-1483593C8D10}"/>
              </a:ext>
            </a:extLst>
          </p:cNvPr>
          <p:cNvSpPr/>
          <p:nvPr/>
        </p:nvSpPr>
        <p:spPr>
          <a:xfrm>
            <a:off x="6565541" y="3200414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xmlns="" id="{F335B692-B3DA-3AB4-126C-D42154215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87060"/>
              </p:ext>
            </p:extLst>
          </p:nvPr>
        </p:nvGraphicFramePr>
        <p:xfrm>
          <a:off x="6649453" y="3912115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xmlns="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xmlns="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xmlns="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xmlns="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xmlns="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Ordenamento_norm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71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678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6DD3186E-8B53-B75A-4732-924E5820309A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5C99388-68FF-BD9B-F6C7-480151BD2FEA}"/>
              </a:ext>
            </a:extLst>
          </p:cNvPr>
          <p:cNvSpPr/>
          <p:nvPr/>
        </p:nvSpPr>
        <p:spPr>
          <a:xfrm>
            <a:off x="6096000" y="3009734"/>
            <a:ext cx="2069432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23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xmlns="" id="{1BF32939-86AB-3311-5D55-8D9142A89136}"/>
              </a:ext>
            </a:extLst>
          </p:cNvPr>
          <p:cNvSpPr/>
          <p:nvPr/>
        </p:nvSpPr>
        <p:spPr>
          <a:xfrm>
            <a:off x="314143" y="2999987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CD563551-A364-5CDE-E21F-1483593C8D10}"/>
              </a:ext>
            </a:extLst>
          </p:cNvPr>
          <p:cNvSpPr/>
          <p:nvPr/>
        </p:nvSpPr>
        <p:spPr>
          <a:xfrm>
            <a:off x="362519" y="3088177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xmlns="" id="{F335B692-B3DA-3AB4-126C-D42154215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77018"/>
              </p:ext>
            </p:extLst>
          </p:nvPr>
        </p:nvGraphicFramePr>
        <p:xfrm>
          <a:off x="446431" y="3799878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xmlns="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xmlns="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xmlns="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xmlns="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xmlns="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Ordenamento_med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1855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2037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7144969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C4197C4-7A23-FB00-4663-87DE03AB5EA8}"/>
              </a:ext>
            </a:extLst>
          </p:cNvPr>
          <p:cNvSpPr/>
          <p:nvPr/>
        </p:nvSpPr>
        <p:spPr>
          <a:xfrm>
            <a:off x="6096000" y="3009734"/>
            <a:ext cx="2069432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xmlns="" id="{D760E21B-709F-18F0-CFB3-6D588BD236DC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27550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D4BE6E6-B27C-300D-C98C-07D1E8CAFC02}"/>
              </a:ext>
            </a:extLst>
          </p:cNvPr>
          <p:cNvSpPr/>
          <p:nvPr/>
        </p:nvSpPr>
        <p:spPr>
          <a:xfrm>
            <a:off x="4114800" y="3009735"/>
            <a:ext cx="8013032" cy="17226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extBox 94">
            <a:extLst>
              <a:ext uri="{FF2B5EF4-FFF2-40B4-BE49-F238E27FC236}">
                <a16:creationId xmlns:a16="http://schemas.microsoft.com/office/drawing/2014/main" xmlns="" id="{C14C3E7E-6E9C-000D-2E65-CEE5673C29C8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4481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DDB18061-D91B-79D9-12B3-126B3EB41598}"/>
              </a:ext>
            </a:extLst>
          </p:cNvPr>
          <p:cNvSpPr txBox="1"/>
          <p:nvPr/>
        </p:nvSpPr>
        <p:spPr>
          <a:xfrm>
            <a:off x="88147" y="1242961"/>
            <a:ext cx="9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Coeficiente de Variação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7EFE2D4-0304-CBA4-1179-892103812FB7}"/>
              </a:ext>
            </a:extLst>
          </p:cNvPr>
          <p:cNvSpPr/>
          <p:nvPr/>
        </p:nvSpPr>
        <p:spPr>
          <a:xfrm>
            <a:off x="8213557" y="2793165"/>
            <a:ext cx="1965159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749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xmlns="" id="{A235585E-55FD-9D6D-29AE-819AC0BF8C61}"/>
              </a:ext>
            </a:extLst>
          </p:cNvPr>
          <p:cNvSpPr/>
          <p:nvPr/>
        </p:nvSpPr>
        <p:spPr>
          <a:xfrm>
            <a:off x="2383575" y="2751334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49407C10-90CB-37BD-45C2-3784ED3653A3}"/>
              </a:ext>
            </a:extLst>
          </p:cNvPr>
          <p:cNvSpPr/>
          <p:nvPr/>
        </p:nvSpPr>
        <p:spPr>
          <a:xfrm>
            <a:off x="2431951" y="2839524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4FC54D1A-64EB-08E5-CDCD-F19FEC656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51959"/>
              </p:ext>
            </p:extLst>
          </p:nvPr>
        </p:nvGraphicFramePr>
        <p:xfrm>
          <a:off x="2515863" y="3551225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xmlns="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xmlns="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xmlns="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xmlns="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xmlns="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Ordenamento_tend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1115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7144969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278AD9AD-DD02-4F4B-A003-0CAA8A20AC69}"/>
              </a:ext>
            </a:extLst>
          </p:cNvPr>
          <p:cNvSpPr/>
          <p:nvPr/>
        </p:nvSpPr>
        <p:spPr>
          <a:xfrm>
            <a:off x="8213557" y="2793165"/>
            <a:ext cx="1965159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94">
            <a:extLst>
              <a:ext uri="{FF2B5EF4-FFF2-40B4-BE49-F238E27FC236}">
                <a16:creationId xmlns:a16="http://schemas.microsoft.com/office/drawing/2014/main" xmlns="" id="{FE7FFB33-BA7A-8E20-45E5-A8C7B379DC1A}"/>
              </a:ext>
            </a:extLst>
          </p:cNvPr>
          <p:cNvSpPr txBox="1"/>
          <p:nvPr/>
        </p:nvSpPr>
        <p:spPr>
          <a:xfrm>
            <a:off x="88147" y="1242961"/>
            <a:ext cx="9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Coeficiente de Variação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77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28F38A16-7526-7095-B5EA-ADCDD29922FB}"/>
              </a:ext>
            </a:extLst>
          </p:cNvPr>
          <p:cNvSpPr txBox="1"/>
          <p:nvPr/>
        </p:nvSpPr>
        <p:spPr>
          <a:xfrm>
            <a:off x="88147" y="1242961"/>
            <a:ext cx="935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Tendência (Evolução)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0998682-3D5E-6A53-60DD-828774E24F9A}"/>
              </a:ext>
            </a:extLst>
          </p:cNvPr>
          <p:cNvSpPr/>
          <p:nvPr/>
        </p:nvSpPr>
        <p:spPr>
          <a:xfrm>
            <a:off x="10170694" y="2987033"/>
            <a:ext cx="1965159" cy="2547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72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xmlns="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xmlns="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xmlns="" id="{08A0EC70-18DD-F864-CD24-E39C11886CD3}"/>
              </a:ext>
            </a:extLst>
          </p:cNvPr>
          <p:cNvSpPr/>
          <p:nvPr/>
        </p:nvSpPr>
        <p:spPr>
          <a:xfrm>
            <a:off x="4300607" y="2871650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AE012E2-0471-E8CE-0FA9-4E0BF5406900}"/>
              </a:ext>
            </a:extLst>
          </p:cNvPr>
          <p:cNvSpPr/>
          <p:nvPr/>
        </p:nvSpPr>
        <p:spPr>
          <a:xfrm>
            <a:off x="4348983" y="2959840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DE2A6D34-F891-8667-82B7-733D4DDBA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43194"/>
              </p:ext>
            </p:extLst>
          </p:nvPr>
        </p:nvGraphicFramePr>
        <p:xfrm>
          <a:off x="4432895" y="3671541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xmlns="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xmlns="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xmlns="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xmlns="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xmlns="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Ordenamento_var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213º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7144969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185BB638-D73C-A3AC-0D0D-CAA65E822796}"/>
              </a:ext>
            </a:extLst>
          </p:cNvPr>
          <p:cNvSpPr/>
          <p:nvPr/>
        </p:nvSpPr>
        <p:spPr>
          <a:xfrm>
            <a:off x="10170694" y="2987033"/>
            <a:ext cx="1965159" cy="2547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94">
            <a:extLst>
              <a:ext uri="{FF2B5EF4-FFF2-40B4-BE49-F238E27FC236}">
                <a16:creationId xmlns:a16="http://schemas.microsoft.com/office/drawing/2014/main" xmlns="" id="{9DF70AD4-EFC2-4102-EC4B-77E898BCAAD3}"/>
              </a:ext>
            </a:extLst>
          </p:cNvPr>
          <p:cNvSpPr txBox="1"/>
          <p:nvPr/>
        </p:nvSpPr>
        <p:spPr>
          <a:xfrm>
            <a:off x="88147" y="1242961"/>
            <a:ext cx="935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Tendência (Evolução)</a:t>
            </a:r>
          </a:p>
        </p:txBody>
      </p:sp>
    </p:spTree>
    <p:extLst>
      <p:ext uri="{BB962C8B-B14F-4D97-AF65-F5344CB8AC3E}">
        <p14:creationId xmlns:p14="http://schemas.microsoft.com/office/powerpoint/2010/main" val="125869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xmlns="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xmlns="" id="{83C809C9-49B1-1015-96F0-6D7F525240B1}"/>
              </a:ext>
            </a:extLst>
          </p:cNvPr>
          <p:cNvCxnSpPr/>
          <p:nvPr/>
        </p:nvCxnSpPr>
        <p:spPr>
          <a:xfrm>
            <a:off x="755010" y="4345310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xmlns="" id="{E63666B9-DAE0-7C93-26D9-09A2A9DE3073}"/>
              </a:ext>
            </a:extLst>
          </p:cNvPr>
          <p:cNvCxnSpPr/>
          <p:nvPr/>
        </p:nvCxnSpPr>
        <p:spPr>
          <a:xfrm>
            <a:off x="835220" y="1793933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xmlns="" id="{738923CD-BA1C-8DF2-BC01-EF82A445910C}"/>
              </a:ext>
            </a:extLst>
          </p:cNvPr>
          <p:cNvSpPr/>
          <p:nvPr/>
        </p:nvSpPr>
        <p:spPr>
          <a:xfrm>
            <a:off x="4389460" y="1577372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</a:t>
            </a:r>
            <a:r>
              <a:rPr lang="en-IN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</a:t>
            </a:r>
          </a:p>
        </p:txBody>
      </p:sp>
      <p:sp>
        <p:nvSpPr>
          <p:cNvPr id="43" name="Rounded Rectangle 30">
            <a:extLst>
              <a:ext uri="{FF2B5EF4-FFF2-40B4-BE49-F238E27FC236}">
                <a16:creationId xmlns:a16="http://schemas.microsoft.com/office/drawing/2014/main" xmlns="" id="{86C2A571-A008-BBA9-30AC-EE67374C360C}"/>
              </a:ext>
            </a:extLst>
          </p:cNvPr>
          <p:cNvSpPr/>
          <p:nvPr/>
        </p:nvSpPr>
        <p:spPr>
          <a:xfrm>
            <a:off x="4389460" y="4128749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 Função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xmlns="" id="{C5A0D3BA-098F-FC99-F879-FF4C9F40B214}"/>
              </a:ext>
            </a:extLst>
          </p:cNvPr>
          <p:cNvSpPr txBox="1"/>
          <p:nvPr/>
        </p:nvSpPr>
        <p:spPr>
          <a:xfrm>
            <a:off x="928912" y="3354892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  3 Pontos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xmlns="" id="{C8EFA184-2A26-F9B1-3118-6B21CD8B7B2F}"/>
              </a:ext>
            </a:extLst>
          </p:cNvPr>
          <p:cNvSpPr txBox="1"/>
          <p:nvPr/>
        </p:nvSpPr>
        <p:spPr>
          <a:xfrm>
            <a:off x="2872580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Roubar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Bolas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xmlns="" id="{03EE17C6-83E6-8251-0F5D-9837B3A7A661}"/>
              </a:ext>
            </a:extLst>
          </p:cNvPr>
          <p:cNvSpPr txBox="1"/>
          <p:nvPr/>
        </p:nvSpPr>
        <p:spPr>
          <a:xfrm>
            <a:off x="4886671" y="3354892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  2 Pontos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xmlns="" id="{473501F6-400C-4473-C072-FDDCFE29CAEA}"/>
              </a:ext>
            </a:extLst>
          </p:cNvPr>
          <p:cNvSpPr txBox="1"/>
          <p:nvPr/>
        </p:nvSpPr>
        <p:spPr>
          <a:xfrm>
            <a:off x="6876795" y="3354700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Reboteiro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xmlns="" id="{0F2E55CB-3533-F570-24B5-777BB3A4B514}"/>
              </a:ext>
            </a:extLst>
          </p:cNvPr>
          <p:cNvSpPr txBox="1"/>
          <p:nvPr/>
        </p:nvSpPr>
        <p:spPr>
          <a:xfrm>
            <a:off x="8698711" y="3353891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Passador</a:t>
            </a:r>
          </a:p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xmlns="" id="{14105C01-6442-A2F9-315E-AF2CCFC7092D}"/>
              </a:ext>
            </a:extLst>
          </p:cNvPr>
          <p:cNvGrpSpPr/>
          <p:nvPr/>
        </p:nvGrpSpPr>
        <p:grpSpPr>
          <a:xfrm>
            <a:off x="7024378" y="2130194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xmlns="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xmlns="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xmlns="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xmlns="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xmlns="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xmlns="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xmlns="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xmlns="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xmlns="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xmlns="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xmlns="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xmlns="" id="{F68CDBB2-9F87-FF9D-3423-3976AF7056F0}"/>
              </a:ext>
            </a:extLst>
          </p:cNvPr>
          <p:cNvGrpSpPr/>
          <p:nvPr/>
        </p:nvGrpSpPr>
        <p:grpSpPr>
          <a:xfrm>
            <a:off x="1108867" y="2130194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xmlns="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xmlns="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xmlns="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xmlns="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xmlns="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xmlns="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xmlns="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xmlns="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xmlns="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xmlns="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xmlns="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xmlns="" id="{F779264B-0B82-A05C-74C6-5443DC2231E0}"/>
              </a:ext>
            </a:extLst>
          </p:cNvPr>
          <p:cNvGrpSpPr/>
          <p:nvPr/>
        </p:nvGrpSpPr>
        <p:grpSpPr>
          <a:xfrm>
            <a:off x="5066626" y="2130194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xmlns="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xmlns="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xmlns="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xmlns="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xmlns="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xmlns="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xmlns="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xmlns="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xmlns="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xmlns="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xmlns="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xmlns="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xmlns="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xmlns="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xmlns="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xmlns="" id="{5772BC9A-147D-2BEA-87F7-69FC53E7A5D4}"/>
              </a:ext>
            </a:extLst>
          </p:cNvPr>
          <p:cNvGrpSpPr/>
          <p:nvPr/>
        </p:nvGrpSpPr>
        <p:grpSpPr>
          <a:xfrm>
            <a:off x="3080676" y="4739484"/>
            <a:ext cx="1177418" cy="1177418"/>
            <a:chOff x="3549185" y="4267806"/>
            <a:chExt cx="1177418" cy="1177418"/>
          </a:xfrm>
        </p:grpSpPr>
        <p:sp>
          <p:nvSpPr>
            <p:cNvPr id="145" name="Oval 296">
              <a:extLst>
                <a:ext uri="{FF2B5EF4-FFF2-40B4-BE49-F238E27FC236}">
                  <a16:creationId xmlns:a16="http://schemas.microsoft.com/office/drawing/2014/main" xmlns="" id="{E062E0F7-F2CB-2318-66C5-E9D0D6569D50}"/>
                </a:ext>
              </a:extLst>
            </p:cNvPr>
            <p:cNvSpPr/>
            <p:nvPr/>
          </p:nvSpPr>
          <p:spPr>
            <a:xfrm>
              <a:off x="354918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xmlns="" id="{C19D5A29-C6AD-1830-7F03-995C08EC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7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xmlns="" id="{23E42F50-4317-1AF2-28C1-BD8CBB35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19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xmlns="" id="{AE8B1C9F-F3ED-4844-3F6F-21A34062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266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xmlns="" id="{4C3A1513-9D2D-C331-99E8-1F4E54E0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497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xmlns="" id="{F24731BC-5E6C-75A9-AAA0-4E9A336C3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419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xmlns="" id="{AB0E65F3-1587-82EE-A13E-623458B6E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852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xmlns="" id="{2E0BBFE0-D11B-B303-988D-9F1BDDA2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71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xmlns="" id="{C64D8868-C018-0732-BE47-BE3A0D4A9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458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xmlns="" id="{C20459A9-9306-1569-2561-3EA311E8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530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xmlns="" id="{12F0FA76-591E-21C0-5C6C-1EBB2338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477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7" name="Group 12">
            <a:extLst>
              <a:ext uri="{FF2B5EF4-FFF2-40B4-BE49-F238E27FC236}">
                <a16:creationId xmlns:a16="http://schemas.microsoft.com/office/drawing/2014/main" xmlns="" id="{CE4E8671-6BFC-0152-FFFB-CAD8E523BCB6}"/>
              </a:ext>
            </a:extLst>
          </p:cNvPr>
          <p:cNvGrpSpPr/>
          <p:nvPr/>
        </p:nvGrpSpPr>
        <p:grpSpPr>
          <a:xfrm>
            <a:off x="7024294" y="4739484"/>
            <a:ext cx="1177418" cy="1177418"/>
            <a:chOff x="7491215" y="4267806"/>
            <a:chExt cx="1177418" cy="1177418"/>
          </a:xfrm>
        </p:grpSpPr>
        <p:sp>
          <p:nvSpPr>
            <p:cNvPr id="158" name="Oval 310">
              <a:extLst>
                <a:ext uri="{FF2B5EF4-FFF2-40B4-BE49-F238E27FC236}">
                  <a16:creationId xmlns:a16="http://schemas.microsoft.com/office/drawing/2014/main" xmlns="" id="{AA300C76-3EB4-9A2F-7FFA-849BC1209EAE}"/>
                </a:ext>
              </a:extLst>
            </p:cNvPr>
            <p:cNvSpPr/>
            <p:nvPr/>
          </p:nvSpPr>
          <p:spPr>
            <a:xfrm>
              <a:off x="749121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Freeform 38">
              <a:extLst>
                <a:ext uri="{FF2B5EF4-FFF2-40B4-BE49-F238E27FC236}">
                  <a16:creationId xmlns:a16="http://schemas.microsoft.com/office/drawing/2014/main" xmlns="" id="{F3D6F604-F1A3-3EC5-98D9-D86BF95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524" y="435411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0" name="Group 313">
              <a:extLst>
                <a:ext uri="{FF2B5EF4-FFF2-40B4-BE49-F238E27FC236}">
                  <a16:creationId xmlns:a16="http://schemas.microsoft.com/office/drawing/2014/main" xmlns="" id="{27AC73E4-5BA4-C0AB-AD1B-D33D518CBDA7}"/>
                </a:ext>
              </a:extLst>
            </p:cNvPr>
            <p:cNvGrpSpPr/>
            <p:nvPr/>
          </p:nvGrpSpPr>
          <p:grpSpPr>
            <a:xfrm>
              <a:off x="7689800" y="4425833"/>
              <a:ext cx="780246" cy="933081"/>
              <a:chOff x="-1231900" y="-5329238"/>
              <a:chExt cx="5008563" cy="5989638"/>
            </a:xfrm>
          </p:grpSpPr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xmlns="" id="{E4A084A0-4407-9EED-AEBB-E2DDB76C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xmlns="" id="{7C072F23-FB83-216A-3443-8D762C1E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xmlns="" id="{7DAC396D-8E73-981D-ED49-49EA672ED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xmlns="" id="{2FB48A74-BB08-298D-18F4-791D5B00E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xmlns="" id="{820588A3-DB8F-7624-7DE2-23195845A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xmlns="" id="{19024AB5-8C93-4131-8CF6-4053BD8E5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xmlns="" id="{9CFA5296-0A4B-AB6B-A019-70A714DB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xmlns="" id="{889069C7-6FCE-CA58-72DC-D6C137198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xmlns="" id="{4980500E-ECA6-6746-7A41-FEE27D59A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xmlns="" id="{6501D978-5BBB-AD5B-761C-B3C7E7732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xmlns="" id="{475B6593-8ADA-6EED-DF1E-A36913B45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xmlns="" id="{9B2BA923-4963-492D-2E51-D960402E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xmlns="" id="{1F2D5641-FAB2-F73F-E6A5-36ABB73C42EC}"/>
              </a:ext>
            </a:extLst>
          </p:cNvPr>
          <p:cNvGrpSpPr/>
          <p:nvPr/>
        </p:nvGrpSpPr>
        <p:grpSpPr>
          <a:xfrm>
            <a:off x="8996104" y="4739484"/>
            <a:ext cx="1177418" cy="1177418"/>
            <a:chOff x="9464613" y="4267806"/>
            <a:chExt cx="1177418" cy="1177418"/>
          </a:xfrm>
        </p:grpSpPr>
        <p:sp>
          <p:nvSpPr>
            <p:cNvPr id="190" name="Oval 344">
              <a:extLst>
                <a:ext uri="{FF2B5EF4-FFF2-40B4-BE49-F238E27FC236}">
                  <a16:creationId xmlns:a16="http://schemas.microsoft.com/office/drawing/2014/main" xmlns="" id="{55F03866-9B78-2D45-0E1C-7CE0BB925801}"/>
                </a:ext>
              </a:extLst>
            </p:cNvPr>
            <p:cNvSpPr/>
            <p:nvPr/>
          </p:nvSpPr>
          <p:spPr>
            <a:xfrm>
              <a:off x="9464613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xmlns="" id="{B6E911F6-D245-5807-DAD5-E82D3066F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395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xmlns="" id="{3B492305-E184-21B6-B3AD-A0E1EEC80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247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xmlns="" id="{0500991D-128B-FB78-0C13-2BB9B81B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694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xmlns="" id="{36A7E1FA-B961-720D-58AE-862BAB95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7925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xmlns="" id="{B3A7EF16-240B-272F-B2D6-37866E89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847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xmlns="" id="{D8BA15BE-A108-BB88-444C-A8A03AA7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280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xmlns="" id="{16A92CF6-38BD-63AB-3BAE-B7B155F0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5699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xmlns="" id="{6CEC3299-5DA5-F396-4C5F-B3A5B0D0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5886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xmlns="" id="{E22CADAC-A0A5-8258-B8A9-62297D5C4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58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xmlns="" id="{B16A8166-73AC-F30A-7AEB-8739A855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2905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B54DF56E-376E-2D8B-75DD-BAE71E0A1133}"/>
              </a:ext>
            </a:extLst>
          </p:cNvPr>
          <p:cNvGrpSpPr/>
          <p:nvPr/>
        </p:nvGrpSpPr>
        <p:grpSpPr>
          <a:xfrm>
            <a:off x="3100058" y="2131197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xmlns="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xmlns="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xmlns="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xmlns="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xmlns="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xmlns="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xmlns="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xmlns="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xmlns="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xmlns="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xmlns="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xmlns="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xmlns="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xmlns="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xmlns="" id="{297F442F-1D0A-416D-A2A7-4CB99B698D46}"/>
              </a:ext>
            </a:extLst>
          </p:cNvPr>
          <p:cNvGrpSpPr/>
          <p:nvPr/>
        </p:nvGrpSpPr>
        <p:grpSpPr>
          <a:xfrm>
            <a:off x="8861736" y="2130194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xmlns="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xmlns="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xmlns="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xmlns="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xmlns="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xmlns="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xmlns="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xmlns="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xmlns="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xmlns="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xmlns="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xmlns="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xmlns="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xmlns="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xmlns="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38" name="TextBox 72">
            <a:extLst>
              <a:ext uri="{FF2B5EF4-FFF2-40B4-BE49-F238E27FC236}">
                <a16:creationId xmlns:a16="http://schemas.microsoft.com/office/drawing/2014/main" xmlns="" id="{FE9CB9A3-EFCD-0E92-27DD-3409C940A0F5}"/>
              </a:ext>
            </a:extLst>
          </p:cNvPr>
          <p:cNvSpPr txBox="1"/>
          <p:nvPr/>
        </p:nvSpPr>
        <p:spPr>
          <a:xfrm>
            <a:off x="914335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9" name="TextBox 73">
            <a:extLst>
              <a:ext uri="{FF2B5EF4-FFF2-40B4-BE49-F238E27FC236}">
                <a16:creationId xmlns:a16="http://schemas.microsoft.com/office/drawing/2014/main" xmlns="" id="{9B027651-56B0-7810-962B-1D3E9E3E184A}"/>
              </a:ext>
            </a:extLst>
          </p:cNvPr>
          <p:cNvSpPr txBox="1"/>
          <p:nvPr/>
        </p:nvSpPr>
        <p:spPr>
          <a:xfrm>
            <a:off x="2881858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0" name="TextBox 74">
            <a:extLst>
              <a:ext uri="{FF2B5EF4-FFF2-40B4-BE49-F238E27FC236}">
                <a16:creationId xmlns:a16="http://schemas.microsoft.com/office/drawing/2014/main" xmlns="" id="{D8D79984-382A-5C4B-34F3-76771DB61F85}"/>
              </a:ext>
            </a:extLst>
          </p:cNvPr>
          <p:cNvSpPr txBox="1"/>
          <p:nvPr/>
        </p:nvSpPr>
        <p:spPr>
          <a:xfrm>
            <a:off x="4808479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1" name="TextBox 75">
            <a:extLst>
              <a:ext uri="{FF2B5EF4-FFF2-40B4-BE49-F238E27FC236}">
                <a16:creationId xmlns:a16="http://schemas.microsoft.com/office/drawing/2014/main" xmlns="" id="{A3584F51-3E8C-767E-D6C6-CDE3FF84EE50}"/>
              </a:ext>
            </a:extLst>
          </p:cNvPr>
          <p:cNvSpPr txBox="1"/>
          <p:nvPr/>
        </p:nvSpPr>
        <p:spPr>
          <a:xfrm>
            <a:off x="6996823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Ala-Pivô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2" name="TextBox 76">
            <a:extLst>
              <a:ext uri="{FF2B5EF4-FFF2-40B4-BE49-F238E27FC236}">
                <a16:creationId xmlns:a16="http://schemas.microsoft.com/office/drawing/2014/main" xmlns="" id="{DC531BF1-5CA7-D4B7-D22D-502D26FCC352}"/>
              </a:ext>
            </a:extLst>
          </p:cNvPr>
          <p:cNvSpPr txBox="1"/>
          <p:nvPr/>
        </p:nvSpPr>
        <p:spPr>
          <a:xfrm>
            <a:off x="8812072" y="60136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Pivô</a:t>
            </a:r>
          </a:p>
        </p:txBody>
      </p:sp>
      <p:grpSp>
        <p:nvGrpSpPr>
          <p:cNvPr id="243" name="Group 7">
            <a:extLst>
              <a:ext uri="{FF2B5EF4-FFF2-40B4-BE49-F238E27FC236}">
                <a16:creationId xmlns:a16="http://schemas.microsoft.com/office/drawing/2014/main" xmlns="" id="{3D30B4EB-54B8-DAC6-BD3D-6D545EC60A44}"/>
              </a:ext>
            </a:extLst>
          </p:cNvPr>
          <p:cNvGrpSpPr/>
          <p:nvPr/>
        </p:nvGrpSpPr>
        <p:grpSpPr>
          <a:xfrm>
            <a:off x="1094291" y="4739484"/>
            <a:ext cx="1177418" cy="1177418"/>
            <a:chOff x="5533547" y="1772816"/>
            <a:chExt cx="1177418" cy="1177418"/>
          </a:xfrm>
        </p:grpSpPr>
        <p:sp>
          <p:nvSpPr>
            <p:cNvPr id="244" name="Oval 245">
              <a:extLst>
                <a:ext uri="{FF2B5EF4-FFF2-40B4-BE49-F238E27FC236}">
                  <a16:creationId xmlns:a16="http://schemas.microsoft.com/office/drawing/2014/main" xmlns="" id="{31C56A88-B5AE-8490-44E6-50942CD6237E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xmlns="" id="{C5B48B4F-10AF-7112-7DE6-EF0F4B342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46" name="Group 248">
              <a:extLst>
                <a:ext uri="{FF2B5EF4-FFF2-40B4-BE49-F238E27FC236}">
                  <a16:creationId xmlns:a16="http://schemas.microsoft.com/office/drawing/2014/main" xmlns="" id="{1D105676-4842-15D3-6C21-833FE23E44D3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xmlns="" id="{62056B94-7904-24A1-2CED-62494F25B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8" name="Freeform 40">
                <a:extLst>
                  <a:ext uri="{FF2B5EF4-FFF2-40B4-BE49-F238E27FC236}">
                    <a16:creationId xmlns:a16="http://schemas.microsoft.com/office/drawing/2014/main" xmlns="" id="{0351799F-9445-0E34-C83B-4C41E1641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9" name="Freeform 41">
                <a:extLst>
                  <a:ext uri="{FF2B5EF4-FFF2-40B4-BE49-F238E27FC236}">
                    <a16:creationId xmlns:a16="http://schemas.microsoft.com/office/drawing/2014/main" xmlns="" id="{98207832-F1F7-1EDC-AB21-E2EF75B3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0" name="Freeform 42">
                <a:extLst>
                  <a:ext uri="{FF2B5EF4-FFF2-40B4-BE49-F238E27FC236}">
                    <a16:creationId xmlns:a16="http://schemas.microsoft.com/office/drawing/2014/main" xmlns="" id="{595BA6A7-042B-16BF-508F-6B611293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1" name="Freeform 43">
                <a:extLst>
                  <a:ext uri="{FF2B5EF4-FFF2-40B4-BE49-F238E27FC236}">
                    <a16:creationId xmlns:a16="http://schemas.microsoft.com/office/drawing/2014/main" xmlns="" id="{8579237C-CA87-ECB6-3202-EE8550C9D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2" name="Freeform 44">
                <a:extLst>
                  <a:ext uri="{FF2B5EF4-FFF2-40B4-BE49-F238E27FC236}">
                    <a16:creationId xmlns:a16="http://schemas.microsoft.com/office/drawing/2014/main" xmlns="" id="{ED856CEF-4C49-4164-AA61-79651C4A3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xmlns="" id="{A9E8518C-42BC-ACCE-16B5-11EBD4B10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xmlns="" id="{2B893F88-D970-8A89-6381-93E4AB6E4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xmlns="" id="{64A64617-064D-2409-5E4F-79DC1D25BF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xmlns="" id="{1E904A2E-BDD0-FBC5-B5E8-222E66E4D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xmlns="" id="{77CC429F-9E1D-A40B-65B2-DA252C0B8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xmlns="" id="{F3955B74-23D2-DEF8-C8F6-1289333E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xmlns="" id="{502BE3F9-3873-D051-3E40-45C8A0C34471}"/>
              </a:ext>
            </a:extLst>
          </p:cNvPr>
          <p:cNvGrpSpPr/>
          <p:nvPr/>
        </p:nvGrpSpPr>
        <p:grpSpPr>
          <a:xfrm>
            <a:off x="4995402" y="4743146"/>
            <a:ext cx="1177418" cy="1177418"/>
            <a:chOff x="1577376" y="1772816"/>
            <a:chExt cx="1177418" cy="1177418"/>
          </a:xfrm>
        </p:grpSpPr>
        <p:sp>
          <p:nvSpPr>
            <p:cNvPr id="260" name="Oval 214">
              <a:extLst>
                <a:ext uri="{FF2B5EF4-FFF2-40B4-BE49-F238E27FC236}">
                  <a16:creationId xmlns:a16="http://schemas.microsoft.com/office/drawing/2014/main" xmlns="" id="{887D54EF-AB95-945E-E3EA-3EB073366869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xmlns="" id="{63BDAB66-1C39-8C9B-199F-6681AEE9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xmlns="" id="{24669EAC-141B-76F8-7294-87E55673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xmlns="" id="{0320D340-B3CD-BEAA-01F3-3E84BD1ED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xmlns="" id="{CD5C6DB2-41DC-B9FB-2BFE-BDC9EEF4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xmlns="" id="{81926FCB-5804-339A-5848-D4C82624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xmlns="" id="{0944C8CD-2CD7-6238-A505-928A0EB21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xmlns="" id="{C4D14AD9-9D43-1FF2-A684-12DF2012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xmlns="" id="{0F59EC46-FD01-AE9E-DB00-77A1F05C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xmlns="" id="{E5685D66-3156-3F6E-0CE0-BC58D2516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xmlns="" id="{A5F1D4BC-1119-4E3A-41E7-B3C7A6F4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xmlns="" id="{1D0EA549-BE86-26EF-A98B-841091287804}"/>
              </a:ext>
            </a:extLst>
          </p:cNvPr>
          <p:cNvSpPr txBox="1"/>
          <p:nvPr/>
        </p:nvSpPr>
        <p:spPr>
          <a:xfrm>
            <a:off x="489676" y="1158868"/>
            <a:ext cx="618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Métodos quantitativos no basquetebol</a:t>
            </a:r>
            <a:endParaRPr lang="pt-B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xmlns="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C11B924-C4D5-FA4B-4E90-E55DEC5AB967}"/>
              </a:ext>
            </a:extLst>
          </p:cNvPr>
          <p:cNvSpPr txBox="1"/>
          <p:nvPr/>
        </p:nvSpPr>
        <p:spPr>
          <a:xfrm>
            <a:off x="10143427" y="3608897"/>
            <a:ext cx="2093481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110000"/>
              </a:lnSpc>
              <a:defRPr sz="14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da-DK" dirty="0"/>
              <a:t>IBÁÑEZ </a:t>
            </a:r>
            <a:r>
              <a:rPr lang="da-DK" i="1" dirty="0"/>
              <a:t>et al</a:t>
            </a:r>
            <a:r>
              <a:rPr lang="da-DK" dirty="0"/>
              <a:t>. 2008;</a:t>
            </a:r>
          </a:p>
          <a:p>
            <a:r>
              <a:rPr lang="pt-BR" dirty="0"/>
              <a:t>GARCÍA </a:t>
            </a:r>
            <a:r>
              <a:rPr lang="pt-BR" i="1" dirty="0"/>
              <a:t>et al</a:t>
            </a:r>
            <a:r>
              <a:rPr lang="pt-BR" dirty="0"/>
              <a:t>. 2013;</a:t>
            </a:r>
          </a:p>
          <a:p>
            <a:r>
              <a:rPr lang="pt-BR" dirty="0"/>
              <a:t>ALMAS </a:t>
            </a:r>
            <a:r>
              <a:rPr lang="pt-BR" i="1" dirty="0"/>
              <a:t>et al</a:t>
            </a:r>
            <a:r>
              <a:rPr lang="pt-BR" dirty="0"/>
              <a:t>. 2014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BDE6C95-EB93-7641-C180-3B17F7B11CD6}"/>
              </a:ext>
            </a:extLst>
          </p:cNvPr>
          <p:cNvSpPr txBox="1"/>
          <p:nvPr/>
        </p:nvSpPr>
        <p:spPr>
          <a:xfrm>
            <a:off x="9904024" y="6126706"/>
            <a:ext cx="2401329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110000"/>
              </a:lnSpc>
              <a:defRPr sz="14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LUTZ 2012;</a:t>
            </a:r>
          </a:p>
          <a:p>
            <a:r>
              <a:rPr lang="pt-BR" dirty="0"/>
              <a:t>BLANCO </a:t>
            </a:r>
            <a:r>
              <a:rPr lang="pt-BR" i="1" dirty="0"/>
              <a:t>et al</a:t>
            </a:r>
            <a:r>
              <a:rPr lang="pt-BR" dirty="0"/>
              <a:t>. 2018</a:t>
            </a:r>
          </a:p>
        </p:txBody>
      </p:sp>
    </p:spTree>
    <p:extLst>
      <p:ext uri="{BB962C8B-B14F-4D97-AF65-F5344CB8AC3E}">
        <p14:creationId xmlns:p14="http://schemas.microsoft.com/office/powerpoint/2010/main" val="3911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E88CEE82-C1DB-E6B7-A1C0-8518A246B373}"/>
              </a:ext>
            </a:extLst>
          </p:cNvPr>
          <p:cNvSpPr/>
          <p:nvPr/>
        </p:nvSpPr>
        <p:spPr>
          <a:xfrm>
            <a:off x="2304006" y="1689043"/>
            <a:ext cx="9423943" cy="17008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xmlns="" id="{8A07AC38-0A0F-4E4F-7B42-32ECF6A6650E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1219200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88A2C6-DCED-7E4C-5D51-F19B1DC76FA9}"/>
              </a:ext>
            </a:extLst>
          </p:cNvPr>
          <p:cNvSpPr txBox="1">
            <a:spLocks/>
          </p:cNvSpPr>
          <p:nvPr/>
        </p:nvSpPr>
        <p:spPr>
          <a:xfrm>
            <a:off x="609599" y="22881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4 - Conclusão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xmlns="" id="{E63666B9-DAE0-7C93-26D9-09A2A9DE3073}"/>
              </a:ext>
            </a:extLst>
          </p:cNvPr>
          <p:cNvCxnSpPr/>
          <p:nvPr/>
        </p:nvCxnSpPr>
        <p:spPr>
          <a:xfrm>
            <a:off x="2222855" y="1352781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xmlns="" id="{738923CD-BA1C-8DF2-BC01-EF82A445910C}"/>
              </a:ext>
            </a:extLst>
          </p:cNvPr>
          <p:cNvSpPr/>
          <p:nvPr/>
        </p:nvSpPr>
        <p:spPr>
          <a:xfrm>
            <a:off x="5881368" y="1136220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Quinteto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xmlns="" id="{C5A0D3BA-098F-FC99-F879-FF4C9F40B214}"/>
              </a:ext>
            </a:extLst>
          </p:cNvPr>
          <p:cNvSpPr txBox="1"/>
          <p:nvPr/>
        </p:nvSpPr>
        <p:spPr>
          <a:xfrm>
            <a:off x="2420820" y="2913740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1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xmlns="" id="{03EE17C6-83E6-8251-0F5D-9837B3A7A661}"/>
              </a:ext>
            </a:extLst>
          </p:cNvPr>
          <p:cNvSpPr txBox="1"/>
          <p:nvPr/>
        </p:nvSpPr>
        <p:spPr>
          <a:xfrm>
            <a:off x="6378579" y="2913740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3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xmlns="" id="{473501F6-400C-4473-C072-FDDCFE29CAEA}"/>
              </a:ext>
            </a:extLst>
          </p:cNvPr>
          <p:cNvSpPr txBox="1"/>
          <p:nvPr/>
        </p:nvSpPr>
        <p:spPr>
          <a:xfrm>
            <a:off x="8368703" y="2913548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4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xmlns="" id="{0F2E55CB-3533-F570-24B5-777BB3A4B514}"/>
              </a:ext>
            </a:extLst>
          </p:cNvPr>
          <p:cNvSpPr txBox="1"/>
          <p:nvPr/>
        </p:nvSpPr>
        <p:spPr>
          <a:xfrm>
            <a:off x="10190619" y="2912739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5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xmlns="" id="{14105C01-6442-A2F9-315E-AF2CCFC7092D}"/>
              </a:ext>
            </a:extLst>
          </p:cNvPr>
          <p:cNvGrpSpPr/>
          <p:nvPr/>
        </p:nvGrpSpPr>
        <p:grpSpPr>
          <a:xfrm>
            <a:off x="8516286" y="1689042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xmlns="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xmlns="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xmlns="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xmlns="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xmlns="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xmlns="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xmlns="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xmlns="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xmlns="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xmlns="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xmlns="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xmlns="" id="{F68CDBB2-9F87-FF9D-3423-3976AF7056F0}"/>
              </a:ext>
            </a:extLst>
          </p:cNvPr>
          <p:cNvGrpSpPr/>
          <p:nvPr/>
        </p:nvGrpSpPr>
        <p:grpSpPr>
          <a:xfrm>
            <a:off x="2600775" y="1689042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xmlns="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xmlns="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xmlns="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xmlns="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xmlns="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xmlns="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xmlns="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xmlns="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xmlns="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xmlns="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xmlns="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xmlns="" id="{F779264B-0B82-A05C-74C6-5443DC2231E0}"/>
              </a:ext>
            </a:extLst>
          </p:cNvPr>
          <p:cNvGrpSpPr/>
          <p:nvPr/>
        </p:nvGrpSpPr>
        <p:grpSpPr>
          <a:xfrm>
            <a:off x="6558534" y="1689042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xmlns="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xmlns="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xmlns="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xmlns="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xmlns="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xmlns="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xmlns="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xmlns="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xmlns="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xmlns="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xmlns="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xmlns="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xmlns="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xmlns="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xmlns="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B54DF56E-376E-2D8B-75DD-BAE71E0A1133}"/>
              </a:ext>
            </a:extLst>
          </p:cNvPr>
          <p:cNvGrpSpPr/>
          <p:nvPr/>
        </p:nvGrpSpPr>
        <p:grpSpPr>
          <a:xfrm>
            <a:off x="4591966" y="1690045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xmlns="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xmlns="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xmlns="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xmlns="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xmlns="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xmlns="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xmlns="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xmlns="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xmlns="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xmlns="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xmlns="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xmlns="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xmlns="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xmlns="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xmlns="" id="{297F442F-1D0A-416D-A2A7-4CB99B698D46}"/>
              </a:ext>
            </a:extLst>
          </p:cNvPr>
          <p:cNvGrpSpPr/>
          <p:nvPr/>
        </p:nvGrpSpPr>
        <p:grpSpPr>
          <a:xfrm>
            <a:off x="10353644" y="1689042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xmlns="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xmlns="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xmlns="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xmlns="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xmlns="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xmlns="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xmlns="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xmlns="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xmlns="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xmlns="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xmlns="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xmlns="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xmlns="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xmlns="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xmlns="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4" name="TextBox 72">
            <a:extLst>
              <a:ext uri="{FF2B5EF4-FFF2-40B4-BE49-F238E27FC236}">
                <a16:creationId xmlns:a16="http://schemas.microsoft.com/office/drawing/2014/main" xmlns="" id="{D95CFA97-DDEC-8EAD-AA30-7BFB802B780B}"/>
              </a:ext>
            </a:extLst>
          </p:cNvPr>
          <p:cNvSpPr txBox="1"/>
          <p:nvPr/>
        </p:nvSpPr>
        <p:spPr>
          <a:xfrm>
            <a:off x="4298866" y="291989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2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C425FE03-C27E-DDD4-A87E-EAA396573D94}"/>
              </a:ext>
            </a:extLst>
          </p:cNvPr>
          <p:cNvGrpSpPr/>
          <p:nvPr/>
        </p:nvGrpSpPr>
        <p:grpSpPr>
          <a:xfrm>
            <a:off x="190048" y="2277745"/>
            <a:ext cx="867302" cy="1264868"/>
            <a:chOff x="1199458" y="2772810"/>
            <a:chExt cx="3087242" cy="366941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8CFA878B-BB3A-3E0C-4BDE-47E4C23E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203" y="2772810"/>
              <a:ext cx="1716119" cy="2127753"/>
            </a:xfrm>
            <a:custGeom>
              <a:avLst/>
              <a:gdLst>
                <a:gd name="T0" fmla="*/ 937 w 1751"/>
                <a:gd name="T1" fmla="*/ 3 h 2171"/>
                <a:gd name="T2" fmla="*/ 1051 w 1751"/>
                <a:gd name="T3" fmla="*/ 17 h 2171"/>
                <a:gd name="T4" fmla="*/ 1105 w 1751"/>
                <a:gd name="T5" fmla="*/ 27 h 2171"/>
                <a:gd name="T6" fmla="*/ 1126 w 1751"/>
                <a:gd name="T7" fmla="*/ 33 h 2171"/>
                <a:gd name="T8" fmla="*/ 1196 w 1751"/>
                <a:gd name="T9" fmla="*/ 60 h 2171"/>
                <a:gd name="T10" fmla="*/ 1300 w 1751"/>
                <a:gd name="T11" fmla="*/ 113 h 2171"/>
                <a:gd name="T12" fmla="*/ 1413 w 1751"/>
                <a:gd name="T13" fmla="*/ 199 h 2171"/>
                <a:gd name="T14" fmla="*/ 1518 w 1751"/>
                <a:gd name="T15" fmla="*/ 321 h 2171"/>
                <a:gd name="T16" fmla="*/ 1592 w 1751"/>
                <a:gd name="T17" fmla="*/ 487 h 2171"/>
                <a:gd name="T18" fmla="*/ 1612 w 1751"/>
                <a:gd name="T19" fmla="*/ 701 h 2171"/>
                <a:gd name="T20" fmla="*/ 1594 w 1751"/>
                <a:gd name="T21" fmla="*/ 840 h 2171"/>
                <a:gd name="T22" fmla="*/ 1574 w 1751"/>
                <a:gd name="T23" fmla="*/ 935 h 2171"/>
                <a:gd name="T24" fmla="*/ 1571 w 1751"/>
                <a:gd name="T25" fmla="*/ 994 h 2171"/>
                <a:gd name="T26" fmla="*/ 1605 w 1751"/>
                <a:gd name="T27" fmla="*/ 1068 h 2171"/>
                <a:gd name="T28" fmla="*/ 1653 w 1751"/>
                <a:gd name="T29" fmla="*/ 1150 h 2171"/>
                <a:gd name="T30" fmla="*/ 1731 w 1751"/>
                <a:gd name="T31" fmla="*/ 1258 h 2171"/>
                <a:gd name="T32" fmla="*/ 1746 w 1751"/>
                <a:gd name="T33" fmla="*/ 1338 h 2171"/>
                <a:gd name="T34" fmla="*/ 1664 w 1751"/>
                <a:gd name="T35" fmla="*/ 1379 h 2171"/>
                <a:gd name="T36" fmla="*/ 1603 w 1751"/>
                <a:gd name="T37" fmla="*/ 1413 h 2171"/>
                <a:gd name="T38" fmla="*/ 1599 w 1751"/>
                <a:gd name="T39" fmla="*/ 1459 h 2171"/>
                <a:gd name="T40" fmla="*/ 1616 w 1751"/>
                <a:gd name="T41" fmla="*/ 1494 h 2171"/>
                <a:gd name="T42" fmla="*/ 1567 w 1751"/>
                <a:gd name="T43" fmla="*/ 1555 h 2171"/>
                <a:gd name="T44" fmla="*/ 1581 w 1751"/>
                <a:gd name="T45" fmla="*/ 1656 h 2171"/>
                <a:gd name="T46" fmla="*/ 1546 w 1751"/>
                <a:gd name="T47" fmla="*/ 1698 h 2171"/>
                <a:gd name="T48" fmla="*/ 1550 w 1751"/>
                <a:gd name="T49" fmla="*/ 1757 h 2171"/>
                <a:gd name="T50" fmla="*/ 1559 w 1751"/>
                <a:gd name="T51" fmla="*/ 1843 h 2171"/>
                <a:gd name="T52" fmla="*/ 1550 w 1751"/>
                <a:gd name="T53" fmla="*/ 1923 h 2171"/>
                <a:gd name="T54" fmla="*/ 1497 w 1751"/>
                <a:gd name="T55" fmla="*/ 1958 h 2171"/>
                <a:gd name="T56" fmla="*/ 1386 w 1751"/>
                <a:gd name="T57" fmla="*/ 1956 h 2171"/>
                <a:gd name="T58" fmla="*/ 1259 w 1751"/>
                <a:gd name="T59" fmla="*/ 1939 h 2171"/>
                <a:gd name="T60" fmla="*/ 1170 w 1751"/>
                <a:gd name="T61" fmla="*/ 1922 h 2171"/>
                <a:gd name="T62" fmla="*/ 1152 w 1751"/>
                <a:gd name="T63" fmla="*/ 1930 h 2171"/>
                <a:gd name="T64" fmla="*/ 1124 w 1751"/>
                <a:gd name="T65" fmla="*/ 1996 h 2171"/>
                <a:gd name="T66" fmla="*/ 1087 w 1751"/>
                <a:gd name="T67" fmla="*/ 2089 h 2171"/>
                <a:gd name="T68" fmla="*/ 1062 w 1751"/>
                <a:gd name="T69" fmla="*/ 2163 h 2171"/>
                <a:gd name="T70" fmla="*/ 986 w 1751"/>
                <a:gd name="T71" fmla="*/ 2169 h 2171"/>
                <a:gd name="T72" fmla="*/ 844 w 1751"/>
                <a:gd name="T73" fmla="*/ 2145 h 2171"/>
                <a:gd name="T74" fmla="*/ 663 w 1751"/>
                <a:gd name="T75" fmla="*/ 2103 h 2171"/>
                <a:gd name="T76" fmla="*/ 472 w 1751"/>
                <a:gd name="T77" fmla="*/ 2050 h 2171"/>
                <a:gd name="T78" fmla="*/ 301 w 1751"/>
                <a:gd name="T79" fmla="*/ 2000 h 2171"/>
                <a:gd name="T80" fmla="*/ 178 w 1751"/>
                <a:gd name="T81" fmla="*/ 1963 h 2171"/>
                <a:gd name="T82" fmla="*/ 130 w 1751"/>
                <a:gd name="T83" fmla="*/ 1948 h 2171"/>
                <a:gd name="T84" fmla="*/ 154 w 1751"/>
                <a:gd name="T85" fmla="*/ 1914 h 2171"/>
                <a:gd name="T86" fmla="*/ 205 w 1751"/>
                <a:gd name="T87" fmla="*/ 1825 h 2171"/>
                <a:gd name="T88" fmla="*/ 253 w 1751"/>
                <a:gd name="T89" fmla="*/ 1704 h 2171"/>
                <a:gd name="T90" fmla="*/ 267 w 1751"/>
                <a:gd name="T91" fmla="*/ 1584 h 2171"/>
                <a:gd name="T92" fmla="*/ 230 w 1751"/>
                <a:gd name="T93" fmla="*/ 1499 h 2171"/>
                <a:gd name="T94" fmla="*/ 164 w 1751"/>
                <a:gd name="T95" fmla="*/ 1392 h 2171"/>
                <a:gd name="T96" fmla="*/ 91 w 1751"/>
                <a:gd name="T97" fmla="*/ 1260 h 2171"/>
                <a:gd name="T98" fmla="*/ 28 w 1751"/>
                <a:gd name="T99" fmla="*/ 1094 h 2171"/>
                <a:gd name="T100" fmla="*/ 0 w 1751"/>
                <a:gd name="T101" fmla="*/ 891 h 2171"/>
                <a:gd name="T102" fmla="*/ 26 w 1751"/>
                <a:gd name="T103" fmla="*/ 642 h 2171"/>
                <a:gd name="T104" fmla="*/ 118 w 1751"/>
                <a:gd name="T105" fmla="*/ 379 h 2171"/>
                <a:gd name="T106" fmla="*/ 255 w 1751"/>
                <a:gd name="T107" fmla="*/ 199 h 2171"/>
                <a:gd name="T108" fmla="*/ 424 w 1751"/>
                <a:gd name="T109" fmla="*/ 85 h 2171"/>
                <a:gd name="T110" fmla="*/ 605 w 1751"/>
                <a:gd name="T111" fmla="*/ 24 h 2171"/>
                <a:gd name="T112" fmla="*/ 783 w 1751"/>
                <a:gd name="T113" fmla="*/ 1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51" h="2171">
                  <a:moveTo>
                    <a:pt x="824" y="0"/>
                  </a:moveTo>
                  <a:lnTo>
                    <a:pt x="863" y="0"/>
                  </a:lnTo>
                  <a:lnTo>
                    <a:pt x="901" y="1"/>
                  </a:lnTo>
                  <a:lnTo>
                    <a:pt x="937" y="3"/>
                  </a:lnTo>
                  <a:lnTo>
                    <a:pt x="970" y="5"/>
                  </a:lnTo>
                  <a:lnTo>
                    <a:pt x="1000" y="9"/>
                  </a:lnTo>
                  <a:lnTo>
                    <a:pt x="1027" y="13"/>
                  </a:lnTo>
                  <a:lnTo>
                    <a:pt x="1051" y="17"/>
                  </a:lnTo>
                  <a:lnTo>
                    <a:pt x="1070" y="20"/>
                  </a:lnTo>
                  <a:lnTo>
                    <a:pt x="1086" y="22"/>
                  </a:lnTo>
                  <a:lnTo>
                    <a:pt x="1099" y="26"/>
                  </a:lnTo>
                  <a:lnTo>
                    <a:pt x="1105" y="27"/>
                  </a:lnTo>
                  <a:lnTo>
                    <a:pt x="1108" y="28"/>
                  </a:lnTo>
                  <a:lnTo>
                    <a:pt x="1110" y="28"/>
                  </a:lnTo>
                  <a:lnTo>
                    <a:pt x="1116" y="30"/>
                  </a:lnTo>
                  <a:lnTo>
                    <a:pt x="1126" y="33"/>
                  </a:lnTo>
                  <a:lnTo>
                    <a:pt x="1139" y="37"/>
                  </a:lnTo>
                  <a:lnTo>
                    <a:pt x="1155" y="43"/>
                  </a:lnTo>
                  <a:lnTo>
                    <a:pt x="1175" y="51"/>
                  </a:lnTo>
                  <a:lnTo>
                    <a:pt x="1196" y="60"/>
                  </a:lnTo>
                  <a:lnTo>
                    <a:pt x="1220" y="70"/>
                  </a:lnTo>
                  <a:lnTo>
                    <a:pt x="1245" y="83"/>
                  </a:lnTo>
                  <a:lnTo>
                    <a:pt x="1271" y="96"/>
                  </a:lnTo>
                  <a:lnTo>
                    <a:pt x="1300" y="113"/>
                  </a:lnTo>
                  <a:lnTo>
                    <a:pt x="1327" y="132"/>
                  </a:lnTo>
                  <a:lnTo>
                    <a:pt x="1356" y="151"/>
                  </a:lnTo>
                  <a:lnTo>
                    <a:pt x="1385" y="174"/>
                  </a:lnTo>
                  <a:lnTo>
                    <a:pt x="1413" y="199"/>
                  </a:lnTo>
                  <a:lnTo>
                    <a:pt x="1442" y="226"/>
                  </a:lnTo>
                  <a:lnTo>
                    <a:pt x="1468" y="255"/>
                  </a:lnTo>
                  <a:lnTo>
                    <a:pt x="1494" y="287"/>
                  </a:lnTo>
                  <a:lnTo>
                    <a:pt x="1518" y="321"/>
                  </a:lnTo>
                  <a:lnTo>
                    <a:pt x="1541" y="359"/>
                  </a:lnTo>
                  <a:lnTo>
                    <a:pt x="1560" y="399"/>
                  </a:lnTo>
                  <a:lnTo>
                    <a:pt x="1577" y="442"/>
                  </a:lnTo>
                  <a:lnTo>
                    <a:pt x="1592" y="487"/>
                  </a:lnTo>
                  <a:lnTo>
                    <a:pt x="1602" y="536"/>
                  </a:lnTo>
                  <a:lnTo>
                    <a:pt x="1610" y="587"/>
                  </a:lnTo>
                  <a:lnTo>
                    <a:pt x="1613" y="642"/>
                  </a:lnTo>
                  <a:lnTo>
                    <a:pt x="1612" y="701"/>
                  </a:lnTo>
                  <a:lnTo>
                    <a:pt x="1606" y="762"/>
                  </a:lnTo>
                  <a:lnTo>
                    <a:pt x="1596" y="827"/>
                  </a:lnTo>
                  <a:lnTo>
                    <a:pt x="1596" y="831"/>
                  </a:lnTo>
                  <a:lnTo>
                    <a:pt x="1594" y="840"/>
                  </a:lnTo>
                  <a:lnTo>
                    <a:pt x="1592" y="856"/>
                  </a:lnTo>
                  <a:lnTo>
                    <a:pt x="1588" y="876"/>
                  </a:lnTo>
                  <a:lnTo>
                    <a:pt x="1581" y="903"/>
                  </a:lnTo>
                  <a:lnTo>
                    <a:pt x="1574" y="935"/>
                  </a:lnTo>
                  <a:lnTo>
                    <a:pt x="1562" y="973"/>
                  </a:lnTo>
                  <a:lnTo>
                    <a:pt x="1563" y="975"/>
                  </a:lnTo>
                  <a:lnTo>
                    <a:pt x="1566" y="983"/>
                  </a:lnTo>
                  <a:lnTo>
                    <a:pt x="1571" y="994"/>
                  </a:lnTo>
                  <a:lnTo>
                    <a:pt x="1577" y="1009"/>
                  </a:lnTo>
                  <a:lnTo>
                    <a:pt x="1586" y="1027"/>
                  </a:lnTo>
                  <a:lnTo>
                    <a:pt x="1595" y="1048"/>
                  </a:lnTo>
                  <a:lnTo>
                    <a:pt x="1605" y="1068"/>
                  </a:lnTo>
                  <a:lnTo>
                    <a:pt x="1617" y="1090"/>
                  </a:lnTo>
                  <a:lnTo>
                    <a:pt x="1628" y="1111"/>
                  </a:lnTo>
                  <a:lnTo>
                    <a:pt x="1641" y="1132"/>
                  </a:lnTo>
                  <a:lnTo>
                    <a:pt x="1653" y="1150"/>
                  </a:lnTo>
                  <a:lnTo>
                    <a:pt x="1664" y="1166"/>
                  </a:lnTo>
                  <a:lnTo>
                    <a:pt x="1693" y="1200"/>
                  </a:lnTo>
                  <a:lnTo>
                    <a:pt x="1714" y="1231"/>
                  </a:lnTo>
                  <a:lnTo>
                    <a:pt x="1731" y="1258"/>
                  </a:lnTo>
                  <a:lnTo>
                    <a:pt x="1744" y="1282"/>
                  </a:lnTo>
                  <a:lnTo>
                    <a:pt x="1750" y="1303"/>
                  </a:lnTo>
                  <a:lnTo>
                    <a:pt x="1751" y="1322"/>
                  </a:lnTo>
                  <a:lnTo>
                    <a:pt x="1746" y="1338"/>
                  </a:lnTo>
                  <a:lnTo>
                    <a:pt x="1735" y="1351"/>
                  </a:lnTo>
                  <a:lnTo>
                    <a:pt x="1718" y="1363"/>
                  </a:lnTo>
                  <a:lnTo>
                    <a:pt x="1695" y="1372"/>
                  </a:lnTo>
                  <a:lnTo>
                    <a:pt x="1664" y="1379"/>
                  </a:lnTo>
                  <a:lnTo>
                    <a:pt x="1642" y="1385"/>
                  </a:lnTo>
                  <a:lnTo>
                    <a:pt x="1625" y="1393"/>
                  </a:lnTo>
                  <a:lnTo>
                    <a:pt x="1612" y="1402"/>
                  </a:lnTo>
                  <a:lnTo>
                    <a:pt x="1603" y="1413"/>
                  </a:lnTo>
                  <a:lnTo>
                    <a:pt x="1599" y="1424"/>
                  </a:lnTo>
                  <a:lnTo>
                    <a:pt x="1596" y="1436"/>
                  </a:lnTo>
                  <a:lnTo>
                    <a:pt x="1596" y="1448"/>
                  </a:lnTo>
                  <a:lnTo>
                    <a:pt x="1599" y="1459"/>
                  </a:lnTo>
                  <a:lnTo>
                    <a:pt x="1603" y="1471"/>
                  </a:lnTo>
                  <a:lnTo>
                    <a:pt x="1606" y="1480"/>
                  </a:lnTo>
                  <a:lnTo>
                    <a:pt x="1611" y="1488"/>
                  </a:lnTo>
                  <a:lnTo>
                    <a:pt x="1616" y="1494"/>
                  </a:lnTo>
                  <a:lnTo>
                    <a:pt x="1618" y="1498"/>
                  </a:lnTo>
                  <a:lnTo>
                    <a:pt x="1619" y="1500"/>
                  </a:lnTo>
                  <a:lnTo>
                    <a:pt x="1604" y="1543"/>
                  </a:lnTo>
                  <a:lnTo>
                    <a:pt x="1567" y="1555"/>
                  </a:lnTo>
                  <a:lnTo>
                    <a:pt x="1593" y="1576"/>
                  </a:lnTo>
                  <a:lnTo>
                    <a:pt x="1591" y="1650"/>
                  </a:lnTo>
                  <a:lnTo>
                    <a:pt x="1587" y="1651"/>
                  </a:lnTo>
                  <a:lnTo>
                    <a:pt x="1581" y="1656"/>
                  </a:lnTo>
                  <a:lnTo>
                    <a:pt x="1572" y="1663"/>
                  </a:lnTo>
                  <a:lnTo>
                    <a:pt x="1562" y="1673"/>
                  </a:lnTo>
                  <a:lnTo>
                    <a:pt x="1553" y="1684"/>
                  </a:lnTo>
                  <a:lnTo>
                    <a:pt x="1546" y="1698"/>
                  </a:lnTo>
                  <a:lnTo>
                    <a:pt x="1544" y="1714"/>
                  </a:lnTo>
                  <a:lnTo>
                    <a:pt x="1545" y="1725"/>
                  </a:lnTo>
                  <a:lnTo>
                    <a:pt x="1546" y="1740"/>
                  </a:lnTo>
                  <a:lnTo>
                    <a:pt x="1550" y="1757"/>
                  </a:lnTo>
                  <a:lnTo>
                    <a:pt x="1552" y="1776"/>
                  </a:lnTo>
                  <a:lnTo>
                    <a:pt x="1555" y="1798"/>
                  </a:lnTo>
                  <a:lnTo>
                    <a:pt x="1558" y="1821"/>
                  </a:lnTo>
                  <a:lnTo>
                    <a:pt x="1559" y="1843"/>
                  </a:lnTo>
                  <a:lnTo>
                    <a:pt x="1560" y="1865"/>
                  </a:lnTo>
                  <a:lnTo>
                    <a:pt x="1559" y="1887"/>
                  </a:lnTo>
                  <a:lnTo>
                    <a:pt x="1555" y="1906"/>
                  </a:lnTo>
                  <a:lnTo>
                    <a:pt x="1550" y="1923"/>
                  </a:lnTo>
                  <a:lnTo>
                    <a:pt x="1542" y="1938"/>
                  </a:lnTo>
                  <a:lnTo>
                    <a:pt x="1530" y="1948"/>
                  </a:lnTo>
                  <a:lnTo>
                    <a:pt x="1517" y="1954"/>
                  </a:lnTo>
                  <a:lnTo>
                    <a:pt x="1497" y="1958"/>
                  </a:lnTo>
                  <a:lnTo>
                    <a:pt x="1474" y="1959"/>
                  </a:lnTo>
                  <a:lnTo>
                    <a:pt x="1447" y="1959"/>
                  </a:lnTo>
                  <a:lnTo>
                    <a:pt x="1418" y="1958"/>
                  </a:lnTo>
                  <a:lnTo>
                    <a:pt x="1386" y="1956"/>
                  </a:lnTo>
                  <a:lnTo>
                    <a:pt x="1354" y="1953"/>
                  </a:lnTo>
                  <a:lnTo>
                    <a:pt x="1321" y="1948"/>
                  </a:lnTo>
                  <a:lnTo>
                    <a:pt x="1289" y="1943"/>
                  </a:lnTo>
                  <a:lnTo>
                    <a:pt x="1259" y="1939"/>
                  </a:lnTo>
                  <a:lnTo>
                    <a:pt x="1231" y="1934"/>
                  </a:lnTo>
                  <a:lnTo>
                    <a:pt x="1206" y="1930"/>
                  </a:lnTo>
                  <a:lnTo>
                    <a:pt x="1186" y="1925"/>
                  </a:lnTo>
                  <a:lnTo>
                    <a:pt x="1170" y="1922"/>
                  </a:lnTo>
                  <a:lnTo>
                    <a:pt x="1160" y="1921"/>
                  </a:lnTo>
                  <a:lnTo>
                    <a:pt x="1156" y="1920"/>
                  </a:lnTo>
                  <a:lnTo>
                    <a:pt x="1155" y="1922"/>
                  </a:lnTo>
                  <a:lnTo>
                    <a:pt x="1152" y="1930"/>
                  </a:lnTo>
                  <a:lnTo>
                    <a:pt x="1146" y="1941"/>
                  </a:lnTo>
                  <a:lnTo>
                    <a:pt x="1141" y="1956"/>
                  </a:lnTo>
                  <a:lnTo>
                    <a:pt x="1133" y="1974"/>
                  </a:lnTo>
                  <a:lnTo>
                    <a:pt x="1124" y="1996"/>
                  </a:lnTo>
                  <a:lnTo>
                    <a:pt x="1114" y="2017"/>
                  </a:lnTo>
                  <a:lnTo>
                    <a:pt x="1105" y="2041"/>
                  </a:lnTo>
                  <a:lnTo>
                    <a:pt x="1096" y="2065"/>
                  </a:lnTo>
                  <a:lnTo>
                    <a:pt x="1087" y="2089"/>
                  </a:lnTo>
                  <a:lnTo>
                    <a:pt x="1079" y="2113"/>
                  </a:lnTo>
                  <a:lnTo>
                    <a:pt x="1072" y="2136"/>
                  </a:lnTo>
                  <a:lnTo>
                    <a:pt x="1067" y="2155"/>
                  </a:lnTo>
                  <a:lnTo>
                    <a:pt x="1062" y="2163"/>
                  </a:lnTo>
                  <a:lnTo>
                    <a:pt x="1051" y="2167"/>
                  </a:lnTo>
                  <a:lnTo>
                    <a:pt x="1034" y="2170"/>
                  </a:lnTo>
                  <a:lnTo>
                    <a:pt x="1012" y="2171"/>
                  </a:lnTo>
                  <a:lnTo>
                    <a:pt x="986" y="2169"/>
                  </a:lnTo>
                  <a:lnTo>
                    <a:pt x="955" y="2165"/>
                  </a:lnTo>
                  <a:lnTo>
                    <a:pt x="921" y="2159"/>
                  </a:lnTo>
                  <a:lnTo>
                    <a:pt x="884" y="2153"/>
                  </a:lnTo>
                  <a:lnTo>
                    <a:pt x="844" y="2145"/>
                  </a:lnTo>
                  <a:lnTo>
                    <a:pt x="801" y="2136"/>
                  </a:lnTo>
                  <a:lnTo>
                    <a:pt x="756" y="2125"/>
                  </a:lnTo>
                  <a:lnTo>
                    <a:pt x="710" y="2114"/>
                  </a:lnTo>
                  <a:lnTo>
                    <a:pt x="663" y="2103"/>
                  </a:lnTo>
                  <a:lnTo>
                    <a:pt x="614" y="2090"/>
                  </a:lnTo>
                  <a:lnTo>
                    <a:pt x="567" y="2076"/>
                  </a:lnTo>
                  <a:lnTo>
                    <a:pt x="519" y="2064"/>
                  </a:lnTo>
                  <a:lnTo>
                    <a:pt x="472" y="2050"/>
                  </a:lnTo>
                  <a:lnTo>
                    <a:pt x="427" y="2038"/>
                  </a:lnTo>
                  <a:lnTo>
                    <a:pt x="383" y="2025"/>
                  </a:lnTo>
                  <a:lnTo>
                    <a:pt x="341" y="2013"/>
                  </a:lnTo>
                  <a:lnTo>
                    <a:pt x="301" y="2000"/>
                  </a:lnTo>
                  <a:lnTo>
                    <a:pt x="264" y="1990"/>
                  </a:lnTo>
                  <a:lnTo>
                    <a:pt x="231" y="1980"/>
                  </a:lnTo>
                  <a:lnTo>
                    <a:pt x="202" y="1971"/>
                  </a:lnTo>
                  <a:lnTo>
                    <a:pt x="178" y="1963"/>
                  </a:lnTo>
                  <a:lnTo>
                    <a:pt x="158" y="1957"/>
                  </a:lnTo>
                  <a:lnTo>
                    <a:pt x="143" y="1953"/>
                  </a:lnTo>
                  <a:lnTo>
                    <a:pt x="134" y="1949"/>
                  </a:lnTo>
                  <a:lnTo>
                    <a:pt x="130" y="1948"/>
                  </a:lnTo>
                  <a:lnTo>
                    <a:pt x="131" y="1946"/>
                  </a:lnTo>
                  <a:lnTo>
                    <a:pt x="137" y="1939"/>
                  </a:lnTo>
                  <a:lnTo>
                    <a:pt x="144" y="1929"/>
                  </a:lnTo>
                  <a:lnTo>
                    <a:pt x="154" y="1914"/>
                  </a:lnTo>
                  <a:lnTo>
                    <a:pt x="166" y="1896"/>
                  </a:lnTo>
                  <a:lnTo>
                    <a:pt x="178" y="1875"/>
                  </a:lnTo>
                  <a:lnTo>
                    <a:pt x="192" y="1851"/>
                  </a:lnTo>
                  <a:lnTo>
                    <a:pt x="205" y="1825"/>
                  </a:lnTo>
                  <a:lnTo>
                    <a:pt x="219" y="1797"/>
                  </a:lnTo>
                  <a:lnTo>
                    <a:pt x="233" y="1767"/>
                  </a:lnTo>
                  <a:lnTo>
                    <a:pt x="244" y="1735"/>
                  </a:lnTo>
                  <a:lnTo>
                    <a:pt x="253" y="1704"/>
                  </a:lnTo>
                  <a:lnTo>
                    <a:pt x="261" y="1671"/>
                  </a:lnTo>
                  <a:lnTo>
                    <a:pt x="267" y="1637"/>
                  </a:lnTo>
                  <a:lnTo>
                    <a:pt x="268" y="1604"/>
                  </a:lnTo>
                  <a:lnTo>
                    <a:pt x="267" y="1584"/>
                  </a:lnTo>
                  <a:lnTo>
                    <a:pt x="261" y="1565"/>
                  </a:lnTo>
                  <a:lnTo>
                    <a:pt x="253" y="1543"/>
                  </a:lnTo>
                  <a:lnTo>
                    <a:pt x="243" y="1522"/>
                  </a:lnTo>
                  <a:lnTo>
                    <a:pt x="230" y="1499"/>
                  </a:lnTo>
                  <a:lnTo>
                    <a:pt x="216" y="1474"/>
                  </a:lnTo>
                  <a:lnTo>
                    <a:pt x="200" y="1449"/>
                  </a:lnTo>
                  <a:lnTo>
                    <a:pt x="183" y="1422"/>
                  </a:lnTo>
                  <a:lnTo>
                    <a:pt x="164" y="1392"/>
                  </a:lnTo>
                  <a:lnTo>
                    <a:pt x="146" y="1363"/>
                  </a:lnTo>
                  <a:lnTo>
                    <a:pt x="127" y="1330"/>
                  </a:lnTo>
                  <a:lnTo>
                    <a:pt x="109" y="1296"/>
                  </a:lnTo>
                  <a:lnTo>
                    <a:pt x="91" y="1260"/>
                  </a:lnTo>
                  <a:lnTo>
                    <a:pt x="72" y="1222"/>
                  </a:lnTo>
                  <a:lnTo>
                    <a:pt x="56" y="1182"/>
                  </a:lnTo>
                  <a:lnTo>
                    <a:pt x="41" y="1140"/>
                  </a:lnTo>
                  <a:lnTo>
                    <a:pt x="28" y="1094"/>
                  </a:lnTo>
                  <a:lnTo>
                    <a:pt x="17" y="1048"/>
                  </a:lnTo>
                  <a:lnTo>
                    <a:pt x="8" y="998"/>
                  </a:lnTo>
                  <a:lnTo>
                    <a:pt x="2" y="945"/>
                  </a:lnTo>
                  <a:lnTo>
                    <a:pt x="0" y="891"/>
                  </a:lnTo>
                  <a:lnTo>
                    <a:pt x="0" y="833"/>
                  </a:lnTo>
                  <a:lnTo>
                    <a:pt x="4" y="773"/>
                  </a:lnTo>
                  <a:lnTo>
                    <a:pt x="13" y="709"/>
                  </a:lnTo>
                  <a:lnTo>
                    <a:pt x="26" y="642"/>
                  </a:lnTo>
                  <a:lnTo>
                    <a:pt x="44" y="573"/>
                  </a:lnTo>
                  <a:lnTo>
                    <a:pt x="67" y="499"/>
                  </a:lnTo>
                  <a:lnTo>
                    <a:pt x="91" y="437"/>
                  </a:lnTo>
                  <a:lnTo>
                    <a:pt x="118" y="379"/>
                  </a:lnTo>
                  <a:lnTo>
                    <a:pt x="149" y="327"/>
                  </a:lnTo>
                  <a:lnTo>
                    <a:pt x="181" y="280"/>
                  </a:lnTo>
                  <a:lnTo>
                    <a:pt x="218" y="237"/>
                  </a:lnTo>
                  <a:lnTo>
                    <a:pt x="255" y="199"/>
                  </a:lnTo>
                  <a:lnTo>
                    <a:pt x="295" y="165"/>
                  </a:lnTo>
                  <a:lnTo>
                    <a:pt x="337" y="135"/>
                  </a:lnTo>
                  <a:lnTo>
                    <a:pt x="380" y="108"/>
                  </a:lnTo>
                  <a:lnTo>
                    <a:pt x="424" y="85"/>
                  </a:lnTo>
                  <a:lnTo>
                    <a:pt x="469" y="66"/>
                  </a:lnTo>
                  <a:lnTo>
                    <a:pt x="514" y="49"/>
                  </a:lnTo>
                  <a:lnTo>
                    <a:pt x="560" y="35"/>
                  </a:lnTo>
                  <a:lnTo>
                    <a:pt x="605" y="24"/>
                  </a:lnTo>
                  <a:lnTo>
                    <a:pt x="651" y="14"/>
                  </a:lnTo>
                  <a:lnTo>
                    <a:pt x="696" y="8"/>
                  </a:lnTo>
                  <a:lnTo>
                    <a:pt x="739" y="3"/>
                  </a:lnTo>
                  <a:lnTo>
                    <a:pt x="783" y="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9C59D2D1-E7DE-6D79-1A41-7FBCA5D14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23" y="3490227"/>
              <a:ext cx="661554" cy="962438"/>
            </a:xfrm>
            <a:custGeom>
              <a:avLst/>
              <a:gdLst>
                <a:gd name="T0" fmla="*/ 470 w 675"/>
                <a:gd name="T1" fmla="*/ 3 h 982"/>
                <a:gd name="T2" fmla="*/ 506 w 675"/>
                <a:gd name="T3" fmla="*/ 27 h 982"/>
                <a:gd name="T4" fmla="*/ 531 w 675"/>
                <a:gd name="T5" fmla="*/ 85 h 982"/>
                <a:gd name="T6" fmla="*/ 552 w 675"/>
                <a:gd name="T7" fmla="*/ 180 h 982"/>
                <a:gd name="T8" fmla="*/ 600 w 675"/>
                <a:gd name="T9" fmla="*/ 266 h 982"/>
                <a:gd name="T10" fmla="*/ 652 w 675"/>
                <a:gd name="T11" fmla="*/ 337 h 982"/>
                <a:gd name="T12" fmla="*/ 675 w 675"/>
                <a:gd name="T13" fmla="*/ 399 h 982"/>
                <a:gd name="T14" fmla="*/ 668 w 675"/>
                <a:gd name="T15" fmla="*/ 453 h 982"/>
                <a:gd name="T16" fmla="*/ 647 w 675"/>
                <a:gd name="T17" fmla="*/ 545 h 982"/>
                <a:gd name="T18" fmla="*/ 618 w 675"/>
                <a:gd name="T19" fmla="*/ 658 h 982"/>
                <a:gd name="T20" fmla="*/ 586 w 675"/>
                <a:gd name="T21" fmla="*/ 774 h 982"/>
                <a:gd name="T22" fmla="*/ 557 w 675"/>
                <a:gd name="T23" fmla="*/ 878 h 982"/>
                <a:gd name="T24" fmla="*/ 536 w 675"/>
                <a:gd name="T25" fmla="*/ 953 h 982"/>
                <a:gd name="T26" fmla="*/ 528 w 675"/>
                <a:gd name="T27" fmla="*/ 982 h 982"/>
                <a:gd name="T28" fmla="*/ 198 w 675"/>
                <a:gd name="T29" fmla="*/ 922 h 982"/>
                <a:gd name="T30" fmla="*/ 173 w 675"/>
                <a:gd name="T31" fmla="*/ 877 h 982"/>
                <a:gd name="T32" fmla="*/ 138 w 675"/>
                <a:gd name="T33" fmla="*/ 816 h 982"/>
                <a:gd name="T34" fmla="*/ 106 w 675"/>
                <a:gd name="T35" fmla="*/ 759 h 982"/>
                <a:gd name="T36" fmla="*/ 81 w 675"/>
                <a:gd name="T37" fmla="*/ 711 h 982"/>
                <a:gd name="T38" fmla="*/ 44 w 675"/>
                <a:gd name="T39" fmla="*/ 618 h 982"/>
                <a:gd name="T40" fmla="*/ 31 w 675"/>
                <a:gd name="T41" fmla="*/ 520 h 982"/>
                <a:gd name="T42" fmla="*/ 25 w 675"/>
                <a:gd name="T43" fmla="*/ 433 h 982"/>
                <a:gd name="T44" fmla="*/ 18 w 675"/>
                <a:gd name="T45" fmla="*/ 329 h 982"/>
                <a:gd name="T46" fmla="*/ 10 w 675"/>
                <a:gd name="T47" fmla="*/ 242 h 982"/>
                <a:gd name="T48" fmla="*/ 6 w 675"/>
                <a:gd name="T49" fmla="*/ 198 h 982"/>
                <a:gd name="T50" fmla="*/ 3 w 675"/>
                <a:gd name="T51" fmla="*/ 166 h 982"/>
                <a:gd name="T52" fmla="*/ 0 w 675"/>
                <a:gd name="T53" fmla="*/ 117 h 982"/>
                <a:gd name="T54" fmla="*/ 11 w 675"/>
                <a:gd name="T55" fmla="*/ 74 h 982"/>
                <a:gd name="T56" fmla="*/ 55 w 675"/>
                <a:gd name="T57" fmla="*/ 55 h 982"/>
                <a:gd name="T58" fmla="*/ 102 w 675"/>
                <a:gd name="T59" fmla="*/ 68 h 982"/>
                <a:gd name="T60" fmla="*/ 119 w 675"/>
                <a:gd name="T61" fmla="*/ 103 h 982"/>
                <a:gd name="T62" fmla="*/ 135 w 675"/>
                <a:gd name="T63" fmla="*/ 91 h 982"/>
                <a:gd name="T64" fmla="*/ 160 w 675"/>
                <a:gd name="T65" fmla="*/ 51 h 982"/>
                <a:gd name="T66" fmla="*/ 193 w 675"/>
                <a:gd name="T67" fmla="*/ 17 h 982"/>
                <a:gd name="T68" fmla="*/ 232 w 675"/>
                <a:gd name="T69" fmla="*/ 7 h 982"/>
                <a:gd name="T70" fmla="*/ 275 w 675"/>
                <a:gd name="T71" fmla="*/ 7 h 982"/>
                <a:gd name="T72" fmla="*/ 312 w 675"/>
                <a:gd name="T73" fmla="*/ 29 h 982"/>
                <a:gd name="T74" fmla="*/ 332 w 675"/>
                <a:gd name="T75" fmla="*/ 87 h 982"/>
                <a:gd name="T76" fmla="*/ 339 w 675"/>
                <a:gd name="T77" fmla="*/ 118 h 982"/>
                <a:gd name="T78" fmla="*/ 349 w 675"/>
                <a:gd name="T79" fmla="*/ 100 h 982"/>
                <a:gd name="T80" fmla="*/ 363 w 675"/>
                <a:gd name="T81" fmla="*/ 58 h 982"/>
                <a:gd name="T82" fmla="*/ 385 w 675"/>
                <a:gd name="T83" fmla="*/ 17 h 982"/>
                <a:gd name="T84" fmla="*/ 415 w 675"/>
                <a:gd name="T85" fmla="*/ 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5" h="982">
                  <a:moveTo>
                    <a:pt x="443" y="0"/>
                  </a:moveTo>
                  <a:lnTo>
                    <a:pt x="456" y="1"/>
                  </a:lnTo>
                  <a:lnTo>
                    <a:pt x="470" y="3"/>
                  </a:lnTo>
                  <a:lnTo>
                    <a:pt x="483" y="8"/>
                  </a:lnTo>
                  <a:lnTo>
                    <a:pt x="495" y="16"/>
                  </a:lnTo>
                  <a:lnTo>
                    <a:pt x="506" y="27"/>
                  </a:lnTo>
                  <a:lnTo>
                    <a:pt x="516" y="42"/>
                  </a:lnTo>
                  <a:lnTo>
                    <a:pt x="524" y="61"/>
                  </a:lnTo>
                  <a:lnTo>
                    <a:pt x="531" y="85"/>
                  </a:lnTo>
                  <a:lnTo>
                    <a:pt x="535" y="115"/>
                  </a:lnTo>
                  <a:lnTo>
                    <a:pt x="541" y="149"/>
                  </a:lnTo>
                  <a:lnTo>
                    <a:pt x="552" y="180"/>
                  </a:lnTo>
                  <a:lnTo>
                    <a:pt x="565" y="210"/>
                  </a:lnTo>
                  <a:lnTo>
                    <a:pt x="582" y="238"/>
                  </a:lnTo>
                  <a:lnTo>
                    <a:pt x="600" y="266"/>
                  </a:lnTo>
                  <a:lnTo>
                    <a:pt x="619" y="291"/>
                  </a:lnTo>
                  <a:lnTo>
                    <a:pt x="637" y="315"/>
                  </a:lnTo>
                  <a:lnTo>
                    <a:pt x="652" y="337"/>
                  </a:lnTo>
                  <a:lnTo>
                    <a:pt x="664" y="358"/>
                  </a:lnTo>
                  <a:lnTo>
                    <a:pt x="673" y="378"/>
                  </a:lnTo>
                  <a:lnTo>
                    <a:pt x="675" y="399"/>
                  </a:lnTo>
                  <a:lnTo>
                    <a:pt x="675" y="411"/>
                  </a:lnTo>
                  <a:lnTo>
                    <a:pt x="672" y="429"/>
                  </a:lnTo>
                  <a:lnTo>
                    <a:pt x="668" y="453"/>
                  </a:lnTo>
                  <a:lnTo>
                    <a:pt x="662" y="481"/>
                  </a:lnTo>
                  <a:lnTo>
                    <a:pt x="655" y="511"/>
                  </a:lnTo>
                  <a:lnTo>
                    <a:pt x="647" y="545"/>
                  </a:lnTo>
                  <a:lnTo>
                    <a:pt x="638" y="581"/>
                  </a:lnTo>
                  <a:lnTo>
                    <a:pt x="628" y="619"/>
                  </a:lnTo>
                  <a:lnTo>
                    <a:pt x="618" y="658"/>
                  </a:lnTo>
                  <a:lnTo>
                    <a:pt x="607" y="697"/>
                  </a:lnTo>
                  <a:lnTo>
                    <a:pt x="597" y="736"/>
                  </a:lnTo>
                  <a:lnTo>
                    <a:pt x="586" y="774"/>
                  </a:lnTo>
                  <a:lnTo>
                    <a:pt x="575" y="811"/>
                  </a:lnTo>
                  <a:lnTo>
                    <a:pt x="566" y="847"/>
                  </a:lnTo>
                  <a:lnTo>
                    <a:pt x="557" y="878"/>
                  </a:lnTo>
                  <a:lnTo>
                    <a:pt x="549" y="908"/>
                  </a:lnTo>
                  <a:lnTo>
                    <a:pt x="541" y="933"/>
                  </a:lnTo>
                  <a:lnTo>
                    <a:pt x="536" y="953"/>
                  </a:lnTo>
                  <a:lnTo>
                    <a:pt x="531" y="968"/>
                  </a:lnTo>
                  <a:lnTo>
                    <a:pt x="529" y="978"/>
                  </a:lnTo>
                  <a:lnTo>
                    <a:pt x="528" y="982"/>
                  </a:lnTo>
                  <a:lnTo>
                    <a:pt x="205" y="932"/>
                  </a:lnTo>
                  <a:lnTo>
                    <a:pt x="203" y="930"/>
                  </a:lnTo>
                  <a:lnTo>
                    <a:pt x="198" y="922"/>
                  </a:lnTo>
                  <a:lnTo>
                    <a:pt x="191" y="910"/>
                  </a:lnTo>
                  <a:lnTo>
                    <a:pt x="183" y="894"/>
                  </a:lnTo>
                  <a:lnTo>
                    <a:pt x="173" y="877"/>
                  </a:lnTo>
                  <a:lnTo>
                    <a:pt x="162" y="858"/>
                  </a:lnTo>
                  <a:lnTo>
                    <a:pt x="150" y="837"/>
                  </a:lnTo>
                  <a:lnTo>
                    <a:pt x="138" y="816"/>
                  </a:lnTo>
                  <a:lnTo>
                    <a:pt x="127" y="795"/>
                  </a:lnTo>
                  <a:lnTo>
                    <a:pt x="115" y="776"/>
                  </a:lnTo>
                  <a:lnTo>
                    <a:pt x="106" y="759"/>
                  </a:lnTo>
                  <a:lnTo>
                    <a:pt x="98" y="744"/>
                  </a:lnTo>
                  <a:lnTo>
                    <a:pt x="93" y="733"/>
                  </a:lnTo>
                  <a:lnTo>
                    <a:pt x="81" y="711"/>
                  </a:lnTo>
                  <a:lnTo>
                    <a:pt x="69" y="684"/>
                  </a:lnTo>
                  <a:lnTo>
                    <a:pt x="55" y="653"/>
                  </a:lnTo>
                  <a:lnTo>
                    <a:pt x="44" y="618"/>
                  </a:lnTo>
                  <a:lnTo>
                    <a:pt x="35" y="582"/>
                  </a:lnTo>
                  <a:lnTo>
                    <a:pt x="31" y="542"/>
                  </a:lnTo>
                  <a:lnTo>
                    <a:pt x="31" y="520"/>
                  </a:lnTo>
                  <a:lnTo>
                    <a:pt x="30" y="494"/>
                  </a:lnTo>
                  <a:lnTo>
                    <a:pt x="28" y="465"/>
                  </a:lnTo>
                  <a:lnTo>
                    <a:pt x="25" y="433"/>
                  </a:lnTo>
                  <a:lnTo>
                    <a:pt x="23" y="399"/>
                  </a:lnTo>
                  <a:lnTo>
                    <a:pt x="20" y="363"/>
                  </a:lnTo>
                  <a:lnTo>
                    <a:pt x="18" y="329"/>
                  </a:lnTo>
                  <a:lnTo>
                    <a:pt x="14" y="298"/>
                  </a:lnTo>
                  <a:lnTo>
                    <a:pt x="12" y="267"/>
                  </a:lnTo>
                  <a:lnTo>
                    <a:pt x="10" y="242"/>
                  </a:lnTo>
                  <a:lnTo>
                    <a:pt x="7" y="220"/>
                  </a:lnTo>
                  <a:lnTo>
                    <a:pt x="6" y="205"/>
                  </a:lnTo>
                  <a:lnTo>
                    <a:pt x="6" y="198"/>
                  </a:lnTo>
                  <a:lnTo>
                    <a:pt x="5" y="190"/>
                  </a:lnTo>
                  <a:lnTo>
                    <a:pt x="4" y="179"/>
                  </a:lnTo>
                  <a:lnTo>
                    <a:pt x="3" y="166"/>
                  </a:lnTo>
                  <a:lnTo>
                    <a:pt x="0" y="150"/>
                  </a:lnTo>
                  <a:lnTo>
                    <a:pt x="0" y="133"/>
                  </a:lnTo>
                  <a:lnTo>
                    <a:pt x="0" y="117"/>
                  </a:lnTo>
                  <a:lnTo>
                    <a:pt x="2" y="100"/>
                  </a:lnTo>
                  <a:lnTo>
                    <a:pt x="5" y="86"/>
                  </a:lnTo>
                  <a:lnTo>
                    <a:pt x="11" y="74"/>
                  </a:lnTo>
                  <a:lnTo>
                    <a:pt x="20" y="65"/>
                  </a:lnTo>
                  <a:lnTo>
                    <a:pt x="31" y="59"/>
                  </a:lnTo>
                  <a:lnTo>
                    <a:pt x="55" y="55"/>
                  </a:lnTo>
                  <a:lnTo>
                    <a:pt x="74" y="55"/>
                  </a:lnTo>
                  <a:lnTo>
                    <a:pt x="89" y="60"/>
                  </a:lnTo>
                  <a:lnTo>
                    <a:pt x="102" y="68"/>
                  </a:lnTo>
                  <a:lnTo>
                    <a:pt x="110" y="80"/>
                  </a:lnTo>
                  <a:lnTo>
                    <a:pt x="115" y="96"/>
                  </a:lnTo>
                  <a:lnTo>
                    <a:pt x="119" y="103"/>
                  </a:lnTo>
                  <a:lnTo>
                    <a:pt x="122" y="103"/>
                  </a:lnTo>
                  <a:lnTo>
                    <a:pt x="128" y="99"/>
                  </a:lnTo>
                  <a:lnTo>
                    <a:pt x="135" y="91"/>
                  </a:lnTo>
                  <a:lnTo>
                    <a:pt x="141" y="78"/>
                  </a:lnTo>
                  <a:lnTo>
                    <a:pt x="149" y="66"/>
                  </a:lnTo>
                  <a:lnTo>
                    <a:pt x="160" y="51"/>
                  </a:lnTo>
                  <a:lnTo>
                    <a:pt x="170" y="37"/>
                  </a:lnTo>
                  <a:lnTo>
                    <a:pt x="180" y="26"/>
                  </a:lnTo>
                  <a:lnTo>
                    <a:pt x="193" y="17"/>
                  </a:lnTo>
                  <a:lnTo>
                    <a:pt x="205" y="11"/>
                  </a:lnTo>
                  <a:lnTo>
                    <a:pt x="218" y="9"/>
                  </a:lnTo>
                  <a:lnTo>
                    <a:pt x="232" y="7"/>
                  </a:lnTo>
                  <a:lnTo>
                    <a:pt x="247" y="5"/>
                  </a:lnTo>
                  <a:lnTo>
                    <a:pt x="261" y="5"/>
                  </a:lnTo>
                  <a:lnTo>
                    <a:pt x="275" y="7"/>
                  </a:lnTo>
                  <a:lnTo>
                    <a:pt x="289" y="11"/>
                  </a:lnTo>
                  <a:lnTo>
                    <a:pt x="302" y="18"/>
                  </a:lnTo>
                  <a:lnTo>
                    <a:pt x="312" y="29"/>
                  </a:lnTo>
                  <a:lnTo>
                    <a:pt x="321" y="44"/>
                  </a:lnTo>
                  <a:lnTo>
                    <a:pt x="328" y="63"/>
                  </a:lnTo>
                  <a:lnTo>
                    <a:pt x="332" y="87"/>
                  </a:lnTo>
                  <a:lnTo>
                    <a:pt x="335" y="105"/>
                  </a:lnTo>
                  <a:lnTo>
                    <a:pt x="337" y="115"/>
                  </a:lnTo>
                  <a:lnTo>
                    <a:pt x="339" y="118"/>
                  </a:lnTo>
                  <a:lnTo>
                    <a:pt x="343" y="117"/>
                  </a:lnTo>
                  <a:lnTo>
                    <a:pt x="345" y="110"/>
                  </a:lnTo>
                  <a:lnTo>
                    <a:pt x="349" y="100"/>
                  </a:lnTo>
                  <a:lnTo>
                    <a:pt x="353" y="87"/>
                  </a:lnTo>
                  <a:lnTo>
                    <a:pt x="357" y="72"/>
                  </a:lnTo>
                  <a:lnTo>
                    <a:pt x="363" y="58"/>
                  </a:lnTo>
                  <a:lnTo>
                    <a:pt x="370" y="43"/>
                  </a:lnTo>
                  <a:lnTo>
                    <a:pt x="377" y="29"/>
                  </a:lnTo>
                  <a:lnTo>
                    <a:pt x="385" y="17"/>
                  </a:lnTo>
                  <a:lnTo>
                    <a:pt x="393" y="9"/>
                  </a:lnTo>
                  <a:lnTo>
                    <a:pt x="403" y="4"/>
                  </a:lnTo>
                  <a:lnTo>
                    <a:pt x="415" y="2"/>
                  </a:lnTo>
                  <a:lnTo>
                    <a:pt x="429" y="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xmlns="" id="{39587ED1-D304-6BAA-2416-61BE932DE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105" y="3537753"/>
              <a:ext cx="861490" cy="4243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xmlns="" id="{2C788D86-313D-CFE8-9159-1F12E294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839" y="3598029"/>
              <a:ext cx="146032" cy="303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xmlns="" id="{CABCB9F4-6F7B-5D82-5DD9-323AD3B8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277" y="3635272"/>
              <a:ext cx="218567" cy="229339"/>
            </a:xfrm>
            <a:custGeom>
              <a:avLst/>
              <a:gdLst>
                <a:gd name="connsiteX0" fmla="*/ 0 w 354013"/>
                <a:gd name="connsiteY0" fmla="*/ 0 h 371475"/>
                <a:gd name="connsiteX1" fmla="*/ 354013 w 354013"/>
                <a:gd name="connsiteY1" fmla="*/ 0 h 371475"/>
                <a:gd name="connsiteX2" fmla="*/ 354013 w 354013"/>
                <a:gd name="connsiteY2" fmla="*/ 371475 h 371475"/>
                <a:gd name="connsiteX3" fmla="*/ 0 w 354013"/>
                <a:gd name="connsiteY3" fmla="*/ 371475 h 371475"/>
                <a:gd name="connsiteX4" fmla="*/ 0 w 354013"/>
                <a:gd name="connsiteY4" fmla="*/ 0 h 371475"/>
                <a:gd name="connsiteX0" fmla="*/ 1724 w 355737"/>
                <a:gd name="connsiteY0" fmla="*/ 0 h 371475"/>
                <a:gd name="connsiteX1" fmla="*/ 355737 w 355737"/>
                <a:gd name="connsiteY1" fmla="*/ 0 h 371475"/>
                <a:gd name="connsiteX2" fmla="*/ 355737 w 355737"/>
                <a:gd name="connsiteY2" fmla="*/ 371475 h 371475"/>
                <a:gd name="connsiteX3" fmla="*/ 1724 w 355737"/>
                <a:gd name="connsiteY3" fmla="*/ 371475 h 371475"/>
                <a:gd name="connsiteX4" fmla="*/ 0 w 355737"/>
                <a:gd name="connsiteY4" fmla="*/ 173050 h 371475"/>
                <a:gd name="connsiteX5" fmla="*/ 1724 w 355737"/>
                <a:gd name="connsiteY5" fmla="*/ 0 h 371475"/>
                <a:gd name="connsiteX0" fmla="*/ 15 w 354028"/>
                <a:gd name="connsiteY0" fmla="*/ 0 h 371475"/>
                <a:gd name="connsiteX1" fmla="*/ 354028 w 354028"/>
                <a:gd name="connsiteY1" fmla="*/ 0 h 371475"/>
                <a:gd name="connsiteX2" fmla="*/ 354028 w 354028"/>
                <a:gd name="connsiteY2" fmla="*/ 371475 h 371475"/>
                <a:gd name="connsiteX3" fmla="*/ 15 w 354028"/>
                <a:gd name="connsiteY3" fmla="*/ 371475 h 371475"/>
                <a:gd name="connsiteX4" fmla="*/ 15708 w 354028"/>
                <a:gd name="connsiteY4" fmla="*/ 184662 h 371475"/>
                <a:gd name="connsiteX5" fmla="*/ 15 w 354028"/>
                <a:gd name="connsiteY5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028" h="371475">
                  <a:moveTo>
                    <a:pt x="15" y="0"/>
                  </a:moveTo>
                  <a:lnTo>
                    <a:pt x="354028" y="0"/>
                  </a:lnTo>
                  <a:lnTo>
                    <a:pt x="354028" y="371475"/>
                  </a:lnTo>
                  <a:lnTo>
                    <a:pt x="15" y="371475"/>
                  </a:lnTo>
                  <a:cubicBezTo>
                    <a:pt x="-560" y="305333"/>
                    <a:pt x="16283" y="250804"/>
                    <a:pt x="15708" y="184662"/>
                  </a:cubicBezTo>
                  <a:cubicBezTo>
                    <a:pt x="16283" y="126979"/>
                    <a:pt x="-560" y="57683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11FB2394-6436-E280-81FA-431FC9B6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233" y="4317414"/>
              <a:ext cx="440056" cy="269522"/>
            </a:xfrm>
            <a:custGeom>
              <a:avLst/>
              <a:gdLst>
                <a:gd name="T0" fmla="*/ 285 w 449"/>
                <a:gd name="T1" fmla="*/ 0 h 275"/>
                <a:gd name="T2" fmla="*/ 324 w 449"/>
                <a:gd name="T3" fmla="*/ 3 h 275"/>
                <a:gd name="T4" fmla="*/ 365 w 449"/>
                <a:gd name="T5" fmla="*/ 8 h 275"/>
                <a:gd name="T6" fmla="*/ 407 w 449"/>
                <a:gd name="T7" fmla="*/ 18 h 275"/>
                <a:gd name="T8" fmla="*/ 449 w 449"/>
                <a:gd name="T9" fmla="*/ 33 h 275"/>
                <a:gd name="T10" fmla="*/ 449 w 449"/>
                <a:gd name="T11" fmla="*/ 275 h 275"/>
                <a:gd name="T12" fmla="*/ 0 w 449"/>
                <a:gd name="T13" fmla="*/ 272 h 275"/>
                <a:gd name="T14" fmla="*/ 0 w 449"/>
                <a:gd name="T15" fmla="*/ 74 h 275"/>
                <a:gd name="T16" fmla="*/ 3 w 449"/>
                <a:gd name="T17" fmla="*/ 73 h 275"/>
                <a:gd name="T18" fmla="*/ 11 w 449"/>
                <a:gd name="T19" fmla="*/ 69 h 275"/>
                <a:gd name="T20" fmla="*/ 22 w 449"/>
                <a:gd name="T21" fmla="*/ 63 h 275"/>
                <a:gd name="T22" fmla="*/ 39 w 449"/>
                <a:gd name="T23" fmla="*/ 55 h 275"/>
                <a:gd name="T24" fmla="*/ 60 w 449"/>
                <a:gd name="T25" fmla="*/ 46 h 275"/>
                <a:gd name="T26" fmla="*/ 83 w 449"/>
                <a:gd name="T27" fmla="*/ 37 h 275"/>
                <a:gd name="T28" fmla="*/ 111 w 449"/>
                <a:gd name="T29" fmla="*/ 28 h 275"/>
                <a:gd name="T30" fmla="*/ 140 w 449"/>
                <a:gd name="T31" fmla="*/ 20 h 275"/>
                <a:gd name="T32" fmla="*/ 173 w 449"/>
                <a:gd name="T33" fmla="*/ 12 h 275"/>
                <a:gd name="T34" fmla="*/ 208 w 449"/>
                <a:gd name="T35" fmla="*/ 6 h 275"/>
                <a:gd name="T36" fmla="*/ 246 w 449"/>
                <a:gd name="T37" fmla="*/ 1 h 275"/>
                <a:gd name="T38" fmla="*/ 285 w 449"/>
                <a:gd name="T3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9" h="275">
                  <a:moveTo>
                    <a:pt x="285" y="0"/>
                  </a:moveTo>
                  <a:lnTo>
                    <a:pt x="324" y="3"/>
                  </a:lnTo>
                  <a:lnTo>
                    <a:pt x="365" y="8"/>
                  </a:lnTo>
                  <a:lnTo>
                    <a:pt x="407" y="18"/>
                  </a:lnTo>
                  <a:lnTo>
                    <a:pt x="449" y="33"/>
                  </a:lnTo>
                  <a:lnTo>
                    <a:pt x="449" y="275"/>
                  </a:lnTo>
                  <a:lnTo>
                    <a:pt x="0" y="272"/>
                  </a:lnTo>
                  <a:lnTo>
                    <a:pt x="0" y="74"/>
                  </a:lnTo>
                  <a:lnTo>
                    <a:pt x="3" y="73"/>
                  </a:lnTo>
                  <a:lnTo>
                    <a:pt x="11" y="69"/>
                  </a:lnTo>
                  <a:lnTo>
                    <a:pt x="22" y="63"/>
                  </a:lnTo>
                  <a:lnTo>
                    <a:pt x="39" y="55"/>
                  </a:lnTo>
                  <a:lnTo>
                    <a:pt x="60" y="46"/>
                  </a:lnTo>
                  <a:lnTo>
                    <a:pt x="83" y="37"/>
                  </a:lnTo>
                  <a:lnTo>
                    <a:pt x="111" y="28"/>
                  </a:lnTo>
                  <a:lnTo>
                    <a:pt x="140" y="20"/>
                  </a:lnTo>
                  <a:lnTo>
                    <a:pt x="173" y="12"/>
                  </a:lnTo>
                  <a:lnTo>
                    <a:pt x="208" y="6"/>
                  </a:lnTo>
                  <a:lnTo>
                    <a:pt x="246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51ABC4CA-F8D2-EF4B-DDF5-B7251040A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895" y="4434044"/>
              <a:ext cx="1218239" cy="1680836"/>
            </a:xfrm>
            <a:custGeom>
              <a:avLst/>
              <a:gdLst>
                <a:gd name="T0" fmla="*/ 950 w 1243"/>
                <a:gd name="T1" fmla="*/ 0 h 1715"/>
                <a:gd name="T2" fmla="*/ 990 w 1243"/>
                <a:gd name="T3" fmla="*/ 0 h 1715"/>
                <a:gd name="T4" fmla="*/ 1033 w 1243"/>
                <a:gd name="T5" fmla="*/ 3 h 1715"/>
                <a:gd name="T6" fmla="*/ 1081 w 1243"/>
                <a:gd name="T7" fmla="*/ 10 h 1715"/>
                <a:gd name="T8" fmla="*/ 1131 w 1243"/>
                <a:gd name="T9" fmla="*/ 20 h 1715"/>
                <a:gd name="T10" fmla="*/ 1185 w 1243"/>
                <a:gd name="T11" fmla="*/ 34 h 1715"/>
                <a:gd name="T12" fmla="*/ 1243 w 1243"/>
                <a:gd name="T13" fmla="*/ 52 h 1715"/>
                <a:gd name="T14" fmla="*/ 1243 w 1243"/>
                <a:gd name="T15" fmla="*/ 1715 h 1715"/>
                <a:gd name="T16" fmla="*/ 0 w 1243"/>
                <a:gd name="T17" fmla="*/ 1140 h 1715"/>
                <a:gd name="T18" fmla="*/ 0 w 1243"/>
                <a:gd name="T19" fmla="*/ 666 h 1715"/>
                <a:gd name="T20" fmla="*/ 676 w 1243"/>
                <a:gd name="T21" fmla="*/ 915 h 1715"/>
                <a:gd name="T22" fmla="*/ 691 w 1243"/>
                <a:gd name="T23" fmla="*/ 95 h 1715"/>
                <a:gd name="T24" fmla="*/ 692 w 1243"/>
                <a:gd name="T25" fmla="*/ 94 h 1715"/>
                <a:gd name="T26" fmla="*/ 696 w 1243"/>
                <a:gd name="T27" fmla="*/ 90 h 1715"/>
                <a:gd name="T28" fmla="*/ 700 w 1243"/>
                <a:gd name="T29" fmla="*/ 85 h 1715"/>
                <a:gd name="T30" fmla="*/ 707 w 1243"/>
                <a:gd name="T31" fmla="*/ 78 h 1715"/>
                <a:gd name="T32" fmla="*/ 716 w 1243"/>
                <a:gd name="T33" fmla="*/ 70 h 1715"/>
                <a:gd name="T34" fmla="*/ 727 w 1243"/>
                <a:gd name="T35" fmla="*/ 62 h 1715"/>
                <a:gd name="T36" fmla="*/ 741 w 1243"/>
                <a:gd name="T37" fmla="*/ 53 h 1715"/>
                <a:gd name="T38" fmla="*/ 757 w 1243"/>
                <a:gd name="T39" fmla="*/ 43 h 1715"/>
                <a:gd name="T40" fmla="*/ 776 w 1243"/>
                <a:gd name="T41" fmla="*/ 34 h 1715"/>
                <a:gd name="T42" fmla="*/ 798 w 1243"/>
                <a:gd name="T43" fmla="*/ 25 h 1715"/>
                <a:gd name="T44" fmla="*/ 823 w 1243"/>
                <a:gd name="T45" fmla="*/ 17 h 1715"/>
                <a:gd name="T46" fmla="*/ 850 w 1243"/>
                <a:gd name="T47" fmla="*/ 10 h 1715"/>
                <a:gd name="T48" fmla="*/ 880 w 1243"/>
                <a:gd name="T49" fmla="*/ 4 h 1715"/>
                <a:gd name="T50" fmla="*/ 914 w 1243"/>
                <a:gd name="T51" fmla="*/ 1 h 1715"/>
                <a:gd name="T52" fmla="*/ 950 w 1243"/>
                <a:gd name="T53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3" h="1715">
                  <a:moveTo>
                    <a:pt x="950" y="0"/>
                  </a:moveTo>
                  <a:lnTo>
                    <a:pt x="990" y="0"/>
                  </a:lnTo>
                  <a:lnTo>
                    <a:pt x="1033" y="3"/>
                  </a:lnTo>
                  <a:lnTo>
                    <a:pt x="1081" y="10"/>
                  </a:lnTo>
                  <a:lnTo>
                    <a:pt x="1131" y="20"/>
                  </a:lnTo>
                  <a:lnTo>
                    <a:pt x="1185" y="34"/>
                  </a:lnTo>
                  <a:lnTo>
                    <a:pt x="1243" y="52"/>
                  </a:lnTo>
                  <a:lnTo>
                    <a:pt x="1243" y="1715"/>
                  </a:lnTo>
                  <a:lnTo>
                    <a:pt x="0" y="1140"/>
                  </a:lnTo>
                  <a:lnTo>
                    <a:pt x="0" y="666"/>
                  </a:lnTo>
                  <a:lnTo>
                    <a:pt x="676" y="915"/>
                  </a:lnTo>
                  <a:lnTo>
                    <a:pt x="691" y="95"/>
                  </a:lnTo>
                  <a:lnTo>
                    <a:pt x="692" y="94"/>
                  </a:lnTo>
                  <a:lnTo>
                    <a:pt x="696" y="90"/>
                  </a:lnTo>
                  <a:lnTo>
                    <a:pt x="700" y="85"/>
                  </a:lnTo>
                  <a:lnTo>
                    <a:pt x="707" y="78"/>
                  </a:lnTo>
                  <a:lnTo>
                    <a:pt x="716" y="70"/>
                  </a:lnTo>
                  <a:lnTo>
                    <a:pt x="727" y="62"/>
                  </a:lnTo>
                  <a:lnTo>
                    <a:pt x="741" y="53"/>
                  </a:lnTo>
                  <a:lnTo>
                    <a:pt x="757" y="43"/>
                  </a:lnTo>
                  <a:lnTo>
                    <a:pt x="776" y="34"/>
                  </a:lnTo>
                  <a:lnTo>
                    <a:pt x="798" y="25"/>
                  </a:lnTo>
                  <a:lnTo>
                    <a:pt x="823" y="17"/>
                  </a:lnTo>
                  <a:lnTo>
                    <a:pt x="850" y="10"/>
                  </a:lnTo>
                  <a:lnTo>
                    <a:pt x="880" y="4"/>
                  </a:lnTo>
                  <a:lnTo>
                    <a:pt x="914" y="1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332BF39C-3BFC-5D74-1C4E-1D9068ED8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589" y="4872139"/>
              <a:ext cx="179355" cy="485140"/>
            </a:xfrm>
            <a:custGeom>
              <a:avLst/>
              <a:gdLst>
                <a:gd name="T0" fmla="*/ 0 w 183"/>
                <a:gd name="T1" fmla="*/ 0 h 495"/>
                <a:gd name="T2" fmla="*/ 115 w 183"/>
                <a:gd name="T3" fmla="*/ 32 h 495"/>
                <a:gd name="T4" fmla="*/ 151 w 183"/>
                <a:gd name="T5" fmla="*/ 161 h 495"/>
                <a:gd name="T6" fmla="*/ 107 w 183"/>
                <a:gd name="T7" fmla="*/ 191 h 495"/>
                <a:gd name="T8" fmla="*/ 183 w 183"/>
                <a:gd name="T9" fmla="*/ 495 h 495"/>
                <a:gd name="T10" fmla="*/ 23 w 183"/>
                <a:gd name="T11" fmla="*/ 495 h 495"/>
                <a:gd name="T12" fmla="*/ 0 w 183"/>
                <a:gd name="T13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495">
                  <a:moveTo>
                    <a:pt x="0" y="0"/>
                  </a:moveTo>
                  <a:lnTo>
                    <a:pt x="115" y="32"/>
                  </a:lnTo>
                  <a:lnTo>
                    <a:pt x="151" y="161"/>
                  </a:lnTo>
                  <a:lnTo>
                    <a:pt x="107" y="191"/>
                  </a:lnTo>
                  <a:lnTo>
                    <a:pt x="183" y="495"/>
                  </a:lnTo>
                  <a:lnTo>
                    <a:pt x="23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E4BA3E5E-E970-272E-E1E0-86DB6CEAB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422" y="4583996"/>
              <a:ext cx="1096709" cy="639012"/>
            </a:xfrm>
            <a:custGeom>
              <a:avLst/>
              <a:gdLst>
                <a:gd name="T0" fmla="*/ 55 w 1119"/>
                <a:gd name="T1" fmla="*/ 0 h 652"/>
                <a:gd name="T2" fmla="*/ 58 w 1119"/>
                <a:gd name="T3" fmla="*/ 0 h 652"/>
                <a:gd name="T4" fmla="*/ 70 w 1119"/>
                <a:gd name="T5" fmla="*/ 1 h 652"/>
                <a:gd name="T6" fmla="*/ 88 w 1119"/>
                <a:gd name="T7" fmla="*/ 3 h 652"/>
                <a:gd name="T8" fmla="*/ 112 w 1119"/>
                <a:gd name="T9" fmla="*/ 7 h 652"/>
                <a:gd name="T10" fmla="*/ 144 w 1119"/>
                <a:gd name="T11" fmla="*/ 10 h 652"/>
                <a:gd name="T12" fmla="*/ 180 w 1119"/>
                <a:gd name="T13" fmla="*/ 16 h 652"/>
                <a:gd name="T14" fmla="*/ 222 w 1119"/>
                <a:gd name="T15" fmla="*/ 23 h 652"/>
                <a:gd name="T16" fmla="*/ 270 w 1119"/>
                <a:gd name="T17" fmla="*/ 31 h 652"/>
                <a:gd name="T18" fmla="*/ 323 w 1119"/>
                <a:gd name="T19" fmla="*/ 41 h 652"/>
                <a:gd name="T20" fmla="*/ 380 w 1119"/>
                <a:gd name="T21" fmla="*/ 52 h 652"/>
                <a:gd name="T22" fmla="*/ 441 w 1119"/>
                <a:gd name="T23" fmla="*/ 66 h 652"/>
                <a:gd name="T24" fmla="*/ 506 w 1119"/>
                <a:gd name="T25" fmla="*/ 81 h 652"/>
                <a:gd name="T26" fmla="*/ 574 w 1119"/>
                <a:gd name="T27" fmla="*/ 98 h 652"/>
                <a:gd name="T28" fmla="*/ 646 w 1119"/>
                <a:gd name="T29" fmla="*/ 116 h 652"/>
                <a:gd name="T30" fmla="*/ 720 w 1119"/>
                <a:gd name="T31" fmla="*/ 138 h 652"/>
                <a:gd name="T32" fmla="*/ 796 w 1119"/>
                <a:gd name="T33" fmla="*/ 161 h 652"/>
                <a:gd name="T34" fmla="*/ 874 w 1119"/>
                <a:gd name="T35" fmla="*/ 186 h 652"/>
                <a:gd name="T36" fmla="*/ 955 w 1119"/>
                <a:gd name="T37" fmla="*/ 215 h 652"/>
                <a:gd name="T38" fmla="*/ 1037 w 1119"/>
                <a:gd name="T39" fmla="*/ 245 h 652"/>
                <a:gd name="T40" fmla="*/ 1119 w 1119"/>
                <a:gd name="T41" fmla="*/ 280 h 652"/>
                <a:gd name="T42" fmla="*/ 1119 w 1119"/>
                <a:gd name="T43" fmla="*/ 652 h 652"/>
                <a:gd name="T44" fmla="*/ 1116 w 1119"/>
                <a:gd name="T45" fmla="*/ 651 h 652"/>
                <a:gd name="T46" fmla="*/ 1107 w 1119"/>
                <a:gd name="T47" fmla="*/ 647 h 652"/>
                <a:gd name="T48" fmla="*/ 1092 w 1119"/>
                <a:gd name="T49" fmla="*/ 640 h 652"/>
                <a:gd name="T50" fmla="*/ 1074 w 1119"/>
                <a:gd name="T51" fmla="*/ 632 h 652"/>
                <a:gd name="T52" fmla="*/ 1050 w 1119"/>
                <a:gd name="T53" fmla="*/ 621 h 652"/>
                <a:gd name="T54" fmla="*/ 1022 w 1119"/>
                <a:gd name="T55" fmla="*/ 607 h 652"/>
                <a:gd name="T56" fmla="*/ 990 w 1119"/>
                <a:gd name="T57" fmla="*/ 592 h 652"/>
                <a:gd name="T58" fmla="*/ 954 w 1119"/>
                <a:gd name="T59" fmla="*/ 576 h 652"/>
                <a:gd name="T60" fmla="*/ 915 w 1119"/>
                <a:gd name="T61" fmla="*/ 558 h 652"/>
                <a:gd name="T62" fmla="*/ 873 w 1119"/>
                <a:gd name="T63" fmla="*/ 539 h 652"/>
                <a:gd name="T64" fmla="*/ 829 w 1119"/>
                <a:gd name="T65" fmla="*/ 519 h 652"/>
                <a:gd name="T66" fmla="*/ 782 w 1119"/>
                <a:gd name="T67" fmla="*/ 498 h 652"/>
                <a:gd name="T68" fmla="*/ 733 w 1119"/>
                <a:gd name="T69" fmla="*/ 476 h 652"/>
                <a:gd name="T70" fmla="*/ 683 w 1119"/>
                <a:gd name="T71" fmla="*/ 454 h 652"/>
                <a:gd name="T72" fmla="*/ 633 w 1119"/>
                <a:gd name="T73" fmla="*/ 432 h 652"/>
                <a:gd name="T74" fmla="*/ 581 w 1119"/>
                <a:gd name="T75" fmla="*/ 409 h 652"/>
                <a:gd name="T76" fmla="*/ 529 w 1119"/>
                <a:gd name="T77" fmla="*/ 386 h 652"/>
                <a:gd name="T78" fmla="*/ 477 w 1119"/>
                <a:gd name="T79" fmla="*/ 364 h 652"/>
                <a:gd name="T80" fmla="*/ 424 w 1119"/>
                <a:gd name="T81" fmla="*/ 342 h 652"/>
                <a:gd name="T82" fmla="*/ 373 w 1119"/>
                <a:gd name="T83" fmla="*/ 321 h 652"/>
                <a:gd name="T84" fmla="*/ 323 w 1119"/>
                <a:gd name="T85" fmla="*/ 300 h 652"/>
                <a:gd name="T86" fmla="*/ 274 w 1119"/>
                <a:gd name="T87" fmla="*/ 281 h 652"/>
                <a:gd name="T88" fmla="*/ 227 w 1119"/>
                <a:gd name="T89" fmla="*/ 263 h 652"/>
                <a:gd name="T90" fmla="*/ 182 w 1119"/>
                <a:gd name="T91" fmla="*/ 245 h 652"/>
                <a:gd name="T92" fmla="*/ 139 w 1119"/>
                <a:gd name="T93" fmla="*/ 230 h 652"/>
                <a:gd name="T94" fmla="*/ 99 w 1119"/>
                <a:gd name="T95" fmla="*/ 216 h 652"/>
                <a:gd name="T96" fmla="*/ 63 w 1119"/>
                <a:gd name="T97" fmla="*/ 203 h 652"/>
                <a:gd name="T98" fmla="*/ 30 w 1119"/>
                <a:gd name="T99" fmla="*/ 194 h 652"/>
                <a:gd name="T100" fmla="*/ 0 w 1119"/>
                <a:gd name="T101" fmla="*/ 186 h 652"/>
                <a:gd name="T102" fmla="*/ 55 w 1119"/>
                <a:gd name="T103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52">
                  <a:moveTo>
                    <a:pt x="55" y="0"/>
                  </a:moveTo>
                  <a:lnTo>
                    <a:pt x="58" y="0"/>
                  </a:lnTo>
                  <a:lnTo>
                    <a:pt x="70" y="1"/>
                  </a:lnTo>
                  <a:lnTo>
                    <a:pt x="88" y="3"/>
                  </a:lnTo>
                  <a:lnTo>
                    <a:pt x="112" y="7"/>
                  </a:lnTo>
                  <a:lnTo>
                    <a:pt x="144" y="10"/>
                  </a:lnTo>
                  <a:lnTo>
                    <a:pt x="180" y="16"/>
                  </a:lnTo>
                  <a:lnTo>
                    <a:pt x="222" y="23"/>
                  </a:lnTo>
                  <a:lnTo>
                    <a:pt x="270" y="31"/>
                  </a:lnTo>
                  <a:lnTo>
                    <a:pt x="323" y="41"/>
                  </a:lnTo>
                  <a:lnTo>
                    <a:pt x="380" y="52"/>
                  </a:lnTo>
                  <a:lnTo>
                    <a:pt x="441" y="66"/>
                  </a:lnTo>
                  <a:lnTo>
                    <a:pt x="506" y="81"/>
                  </a:lnTo>
                  <a:lnTo>
                    <a:pt x="574" y="98"/>
                  </a:lnTo>
                  <a:lnTo>
                    <a:pt x="646" y="116"/>
                  </a:lnTo>
                  <a:lnTo>
                    <a:pt x="720" y="138"/>
                  </a:lnTo>
                  <a:lnTo>
                    <a:pt x="796" y="161"/>
                  </a:lnTo>
                  <a:lnTo>
                    <a:pt x="874" y="186"/>
                  </a:lnTo>
                  <a:lnTo>
                    <a:pt x="955" y="215"/>
                  </a:lnTo>
                  <a:lnTo>
                    <a:pt x="1037" y="245"/>
                  </a:lnTo>
                  <a:lnTo>
                    <a:pt x="1119" y="280"/>
                  </a:lnTo>
                  <a:lnTo>
                    <a:pt x="1119" y="652"/>
                  </a:lnTo>
                  <a:lnTo>
                    <a:pt x="1116" y="651"/>
                  </a:lnTo>
                  <a:lnTo>
                    <a:pt x="1107" y="647"/>
                  </a:lnTo>
                  <a:lnTo>
                    <a:pt x="1092" y="640"/>
                  </a:lnTo>
                  <a:lnTo>
                    <a:pt x="1074" y="632"/>
                  </a:lnTo>
                  <a:lnTo>
                    <a:pt x="1050" y="621"/>
                  </a:lnTo>
                  <a:lnTo>
                    <a:pt x="1022" y="607"/>
                  </a:lnTo>
                  <a:lnTo>
                    <a:pt x="990" y="592"/>
                  </a:lnTo>
                  <a:lnTo>
                    <a:pt x="954" y="576"/>
                  </a:lnTo>
                  <a:lnTo>
                    <a:pt x="915" y="558"/>
                  </a:lnTo>
                  <a:lnTo>
                    <a:pt x="873" y="539"/>
                  </a:lnTo>
                  <a:lnTo>
                    <a:pt x="829" y="519"/>
                  </a:lnTo>
                  <a:lnTo>
                    <a:pt x="782" y="498"/>
                  </a:lnTo>
                  <a:lnTo>
                    <a:pt x="733" y="476"/>
                  </a:lnTo>
                  <a:lnTo>
                    <a:pt x="683" y="454"/>
                  </a:lnTo>
                  <a:lnTo>
                    <a:pt x="633" y="432"/>
                  </a:lnTo>
                  <a:lnTo>
                    <a:pt x="581" y="409"/>
                  </a:lnTo>
                  <a:lnTo>
                    <a:pt x="529" y="386"/>
                  </a:lnTo>
                  <a:lnTo>
                    <a:pt x="477" y="364"/>
                  </a:lnTo>
                  <a:lnTo>
                    <a:pt x="424" y="342"/>
                  </a:lnTo>
                  <a:lnTo>
                    <a:pt x="373" y="321"/>
                  </a:lnTo>
                  <a:lnTo>
                    <a:pt x="323" y="300"/>
                  </a:lnTo>
                  <a:lnTo>
                    <a:pt x="274" y="281"/>
                  </a:lnTo>
                  <a:lnTo>
                    <a:pt x="227" y="263"/>
                  </a:lnTo>
                  <a:lnTo>
                    <a:pt x="182" y="245"/>
                  </a:lnTo>
                  <a:lnTo>
                    <a:pt x="139" y="230"/>
                  </a:lnTo>
                  <a:lnTo>
                    <a:pt x="99" y="216"/>
                  </a:lnTo>
                  <a:lnTo>
                    <a:pt x="63" y="203"/>
                  </a:lnTo>
                  <a:lnTo>
                    <a:pt x="30" y="194"/>
                  </a:lnTo>
                  <a:lnTo>
                    <a:pt x="0" y="18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194AAF3A-7469-F0A0-0C84-166C88EFB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269" y="3428483"/>
              <a:ext cx="697816" cy="1098669"/>
            </a:xfrm>
            <a:custGeom>
              <a:avLst/>
              <a:gdLst>
                <a:gd name="T0" fmla="*/ 464 w 712"/>
                <a:gd name="T1" fmla="*/ 8 h 1121"/>
                <a:gd name="T2" fmla="*/ 492 w 712"/>
                <a:gd name="T3" fmla="*/ 51 h 1121"/>
                <a:gd name="T4" fmla="*/ 512 w 712"/>
                <a:gd name="T5" fmla="*/ 134 h 1121"/>
                <a:gd name="T6" fmla="*/ 523 w 712"/>
                <a:gd name="T7" fmla="*/ 225 h 1121"/>
                <a:gd name="T8" fmla="*/ 529 w 712"/>
                <a:gd name="T9" fmla="*/ 292 h 1121"/>
                <a:gd name="T10" fmla="*/ 540 w 712"/>
                <a:gd name="T11" fmla="*/ 89 h 1121"/>
                <a:gd name="T12" fmla="*/ 545 w 712"/>
                <a:gd name="T13" fmla="*/ 75 h 1121"/>
                <a:gd name="T14" fmla="*/ 567 w 712"/>
                <a:gd name="T15" fmla="*/ 52 h 1121"/>
                <a:gd name="T16" fmla="*/ 616 w 712"/>
                <a:gd name="T17" fmla="*/ 46 h 1121"/>
                <a:gd name="T18" fmla="*/ 651 w 712"/>
                <a:gd name="T19" fmla="*/ 67 h 1121"/>
                <a:gd name="T20" fmla="*/ 664 w 712"/>
                <a:gd name="T21" fmla="*/ 101 h 1121"/>
                <a:gd name="T22" fmla="*/ 665 w 712"/>
                <a:gd name="T23" fmla="*/ 139 h 1121"/>
                <a:gd name="T24" fmla="*/ 668 w 712"/>
                <a:gd name="T25" fmla="*/ 224 h 1121"/>
                <a:gd name="T26" fmla="*/ 673 w 712"/>
                <a:gd name="T27" fmla="*/ 334 h 1121"/>
                <a:gd name="T28" fmla="*/ 679 w 712"/>
                <a:gd name="T29" fmla="*/ 438 h 1121"/>
                <a:gd name="T30" fmla="*/ 684 w 712"/>
                <a:gd name="T31" fmla="*/ 503 h 1121"/>
                <a:gd name="T32" fmla="*/ 692 w 712"/>
                <a:gd name="T33" fmla="*/ 565 h 1121"/>
                <a:gd name="T34" fmla="*/ 700 w 712"/>
                <a:gd name="T35" fmla="*/ 671 h 1121"/>
                <a:gd name="T36" fmla="*/ 707 w 712"/>
                <a:gd name="T37" fmla="*/ 794 h 1121"/>
                <a:gd name="T38" fmla="*/ 712 w 712"/>
                <a:gd name="T39" fmla="*/ 907 h 1121"/>
                <a:gd name="T40" fmla="*/ 710 w 712"/>
                <a:gd name="T41" fmla="*/ 985 h 1121"/>
                <a:gd name="T42" fmla="*/ 702 w 712"/>
                <a:gd name="T43" fmla="*/ 1037 h 1121"/>
                <a:gd name="T44" fmla="*/ 702 w 712"/>
                <a:gd name="T45" fmla="*/ 1094 h 1121"/>
                <a:gd name="T46" fmla="*/ 705 w 712"/>
                <a:gd name="T47" fmla="*/ 1121 h 1121"/>
                <a:gd name="T48" fmla="*/ 262 w 712"/>
                <a:gd name="T49" fmla="*/ 1029 h 1121"/>
                <a:gd name="T50" fmla="*/ 246 w 712"/>
                <a:gd name="T51" fmla="*/ 989 h 1121"/>
                <a:gd name="T52" fmla="*/ 213 w 712"/>
                <a:gd name="T53" fmla="*/ 921 h 1121"/>
                <a:gd name="T54" fmla="*/ 183 w 712"/>
                <a:gd name="T55" fmla="*/ 865 h 1121"/>
                <a:gd name="T56" fmla="*/ 142 w 712"/>
                <a:gd name="T57" fmla="*/ 791 h 1121"/>
                <a:gd name="T58" fmla="*/ 104 w 712"/>
                <a:gd name="T59" fmla="*/ 719 h 1121"/>
                <a:gd name="T60" fmla="*/ 76 w 712"/>
                <a:gd name="T61" fmla="*/ 667 h 1121"/>
                <a:gd name="T62" fmla="*/ 62 w 712"/>
                <a:gd name="T63" fmla="*/ 620 h 1121"/>
                <a:gd name="T64" fmla="*/ 43 w 712"/>
                <a:gd name="T65" fmla="*/ 513 h 1121"/>
                <a:gd name="T66" fmla="*/ 29 w 712"/>
                <a:gd name="T67" fmla="*/ 384 h 1121"/>
                <a:gd name="T68" fmla="*/ 18 w 712"/>
                <a:gd name="T69" fmla="*/ 280 h 1121"/>
                <a:gd name="T70" fmla="*/ 9 w 712"/>
                <a:gd name="T71" fmla="*/ 183 h 1121"/>
                <a:gd name="T72" fmla="*/ 2 w 712"/>
                <a:gd name="T73" fmla="*/ 118 h 1121"/>
                <a:gd name="T74" fmla="*/ 1 w 712"/>
                <a:gd name="T75" fmla="*/ 101 h 1121"/>
                <a:gd name="T76" fmla="*/ 17 w 712"/>
                <a:gd name="T77" fmla="*/ 80 h 1121"/>
                <a:gd name="T78" fmla="*/ 58 w 712"/>
                <a:gd name="T79" fmla="*/ 62 h 1121"/>
                <a:gd name="T80" fmla="*/ 101 w 712"/>
                <a:gd name="T81" fmla="*/ 64 h 1121"/>
                <a:gd name="T82" fmla="*/ 134 w 712"/>
                <a:gd name="T83" fmla="*/ 90 h 1121"/>
                <a:gd name="T84" fmla="*/ 151 w 712"/>
                <a:gd name="T85" fmla="*/ 155 h 1121"/>
                <a:gd name="T86" fmla="*/ 168 w 712"/>
                <a:gd name="T87" fmla="*/ 224 h 1121"/>
                <a:gd name="T88" fmla="*/ 184 w 712"/>
                <a:gd name="T89" fmla="*/ 281 h 1121"/>
                <a:gd name="T90" fmla="*/ 192 w 712"/>
                <a:gd name="T91" fmla="*/ 305 h 1121"/>
                <a:gd name="T92" fmla="*/ 177 w 712"/>
                <a:gd name="T93" fmla="*/ 71 h 1121"/>
                <a:gd name="T94" fmla="*/ 187 w 712"/>
                <a:gd name="T95" fmla="*/ 45 h 1121"/>
                <a:gd name="T96" fmla="*/ 214 w 712"/>
                <a:gd name="T97" fmla="*/ 17 h 1121"/>
                <a:gd name="T98" fmla="*/ 265 w 712"/>
                <a:gd name="T99" fmla="*/ 9 h 1121"/>
                <a:gd name="T100" fmla="*/ 301 w 712"/>
                <a:gd name="T101" fmla="*/ 33 h 1121"/>
                <a:gd name="T102" fmla="*/ 317 w 712"/>
                <a:gd name="T103" fmla="*/ 65 h 1121"/>
                <a:gd name="T104" fmla="*/ 321 w 712"/>
                <a:gd name="T105" fmla="*/ 82 h 1121"/>
                <a:gd name="T106" fmla="*/ 365 w 712"/>
                <a:gd name="T107" fmla="*/ 48 h 1121"/>
                <a:gd name="T108" fmla="*/ 375 w 712"/>
                <a:gd name="T109" fmla="*/ 30 h 1121"/>
                <a:gd name="T110" fmla="*/ 400 w 712"/>
                <a:gd name="T111" fmla="*/ 7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1121">
                  <a:moveTo>
                    <a:pt x="427" y="0"/>
                  </a:moveTo>
                  <a:lnTo>
                    <a:pt x="445" y="1"/>
                  </a:lnTo>
                  <a:lnTo>
                    <a:pt x="464" y="8"/>
                  </a:lnTo>
                  <a:lnTo>
                    <a:pt x="474" y="16"/>
                  </a:lnTo>
                  <a:lnTo>
                    <a:pt x="484" y="31"/>
                  </a:lnTo>
                  <a:lnTo>
                    <a:pt x="492" y="51"/>
                  </a:lnTo>
                  <a:lnTo>
                    <a:pt x="499" y="76"/>
                  </a:lnTo>
                  <a:lnTo>
                    <a:pt x="506" y="105"/>
                  </a:lnTo>
                  <a:lnTo>
                    <a:pt x="512" y="134"/>
                  </a:lnTo>
                  <a:lnTo>
                    <a:pt x="516" y="165"/>
                  </a:lnTo>
                  <a:lnTo>
                    <a:pt x="520" y="196"/>
                  </a:lnTo>
                  <a:lnTo>
                    <a:pt x="523" y="225"/>
                  </a:lnTo>
                  <a:lnTo>
                    <a:pt x="525" y="251"/>
                  </a:lnTo>
                  <a:lnTo>
                    <a:pt x="527" y="274"/>
                  </a:lnTo>
                  <a:lnTo>
                    <a:pt x="529" y="292"/>
                  </a:lnTo>
                  <a:lnTo>
                    <a:pt x="530" y="304"/>
                  </a:lnTo>
                  <a:lnTo>
                    <a:pt x="530" y="307"/>
                  </a:lnTo>
                  <a:lnTo>
                    <a:pt x="540" y="89"/>
                  </a:lnTo>
                  <a:lnTo>
                    <a:pt x="540" y="88"/>
                  </a:lnTo>
                  <a:lnTo>
                    <a:pt x="541" y="82"/>
                  </a:lnTo>
                  <a:lnTo>
                    <a:pt x="545" y="75"/>
                  </a:lnTo>
                  <a:lnTo>
                    <a:pt x="549" y="67"/>
                  </a:lnTo>
                  <a:lnTo>
                    <a:pt x="557" y="59"/>
                  </a:lnTo>
                  <a:lnTo>
                    <a:pt x="567" y="52"/>
                  </a:lnTo>
                  <a:lnTo>
                    <a:pt x="581" y="47"/>
                  </a:lnTo>
                  <a:lnTo>
                    <a:pt x="599" y="45"/>
                  </a:lnTo>
                  <a:lnTo>
                    <a:pt x="616" y="46"/>
                  </a:lnTo>
                  <a:lnTo>
                    <a:pt x="631" y="50"/>
                  </a:lnTo>
                  <a:lnTo>
                    <a:pt x="643" y="57"/>
                  </a:lnTo>
                  <a:lnTo>
                    <a:pt x="651" y="67"/>
                  </a:lnTo>
                  <a:lnTo>
                    <a:pt x="658" y="78"/>
                  </a:lnTo>
                  <a:lnTo>
                    <a:pt x="662" y="90"/>
                  </a:lnTo>
                  <a:lnTo>
                    <a:pt x="664" y="101"/>
                  </a:lnTo>
                  <a:lnTo>
                    <a:pt x="665" y="112"/>
                  </a:lnTo>
                  <a:lnTo>
                    <a:pt x="665" y="122"/>
                  </a:lnTo>
                  <a:lnTo>
                    <a:pt x="665" y="139"/>
                  </a:lnTo>
                  <a:lnTo>
                    <a:pt x="666" y="163"/>
                  </a:lnTo>
                  <a:lnTo>
                    <a:pt x="667" y="192"/>
                  </a:lnTo>
                  <a:lnTo>
                    <a:pt x="668" y="224"/>
                  </a:lnTo>
                  <a:lnTo>
                    <a:pt x="670" y="261"/>
                  </a:lnTo>
                  <a:lnTo>
                    <a:pt x="671" y="297"/>
                  </a:lnTo>
                  <a:lnTo>
                    <a:pt x="673" y="334"/>
                  </a:lnTo>
                  <a:lnTo>
                    <a:pt x="674" y="372"/>
                  </a:lnTo>
                  <a:lnTo>
                    <a:pt x="676" y="406"/>
                  </a:lnTo>
                  <a:lnTo>
                    <a:pt x="679" y="438"/>
                  </a:lnTo>
                  <a:lnTo>
                    <a:pt x="681" y="465"/>
                  </a:lnTo>
                  <a:lnTo>
                    <a:pt x="683" y="488"/>
                  </a:lnTo>
                  <a:lnTo>
                    <a:pt x="684" y="503"/>
                  </a:lnTo>
                  <a:lnTo>
                    <a:pt x="687" y="517"/>
                  </a:lnTo>
                  <a:lnTo>
                    <a:pt x="689" y="538"/>
                  </a:lnTo>
                  <a:lnTo>
                    <a:pt x="692" y="565"/>
                  </a:lnTo>
                  <a:lnTo>
                    <a:pt x="695" y="597"/>
                  </a:lnTo>
                  <a:lnTo>
                    <a:pt x="697" y="632"/>
                  </a:lnTo>
                  <a:lnTo>
                    <a:pt x="700" y="671"/>
                  </a:lnTo>
                  <a:lnTo>
                    <a:pt x="702" y="712"/>
                  </a:lnTo>
                  <a:lnTo>
                    <a:pt x="705" y="753"/>
                  </a:lnTo>
                  <a:lnTo>
                    <a:pt x="707" y="794"/>
                  </a:lnTo>
                  <a:lnTo>
                    <a:pt x="709" y="835"/>
                  </a:lnTo>
                  <a:lnTo>
                    <a:pt x="710" y="872"/>
                  </a:lnTo>
                  <a:lnTo>
                    <a:pt x="712" y="907"/>
                  </a:lnTo>
                  <a:lnTo>
                    <a:pt x="712" y="939"/>
                  </a:lnTo>
                  <a:lnTo>
                    <a:pt x="712" y="964"/>
                  </a:lnTo>
                  <a:lnTo>
                    <a:pt x="710" y="985"/>
                  </a:lnTo>
                  <a:lnTo>
                    <a:pt x="708" y="997"/>
                  </a:lnTo>
                  <a:lnTo>
                    <a:pt x="704" y="1016"/>
                  </a:lnTo>
                  <a:lnTo>
                    <a:pt x="702" y="1037"/>
                  </a:lnTo>
                  <a:lnTo>
                    <a:pt x="701" y="1057"/>
                  </a:lnTo>
                  <a:lnTo>
                    <a:pt x="701" y="1077"/>
                  </a:lnTo>
                  <a:lnTo>
                    <a:pt x="702" y="1094"/>
                  </a:lnTo>
                  <a:lnTo>
                    <a:pt x="704" y="1108"/>
                  </a:lnTo>
                  <a:lnTo>
                    <a:pt x="705" y="1118"/>
                  </a:lnTo>
                  <a:lnTo>
                    <a:pt x="705" y="1121"/>
                  </a:lnTo>
                  <a:lnTo>
                    <a:pt x="276" y="1114"/>
                  </a:lnTo>
                  <a:lnTo>
                    <a:pt x="263" y="1032"/>
                  </a:lnTo>
                  <a:lnTo>
                    <a:pt x="262" y="1029"/>
                  </a:lnTo>
                  <a:lnTo>
                    <a:pt x="258" y="1020"/>
                  </a:lnTo>
                  <a:lnTo>
                    <a:pt x="252" y="1007"/>
                  </a:lnTo>
                  <a:lnTo>
                    <a:pt x="246" y="989"/>
                  </a:lnTo>
                  <a:lnTo>
                    <a:pt x="237" y="969"/>
                  </a:lnTo>
                  <a:lnTo>
                    <a:pt x="225" y="946"/>
                  </a:lnTo>
                  <a:lnTo>
                    <a:pt x="213" y="921"/>
                  </a:lnTo>
                  <a:lnTo>
                    <a:pt x="205" y="906"/>
                  </a:lnTo>
                  <a:lnTo>
                    <a:pt x="195" y="887"/>
                  </a:lnTo>
                  <a:lnTo>
                    <a:pt x="183" y="865"/>
                  </a:lnTo>
                  <a:lnTo>
                    <a:pt x="170" y="841"/>
                  </a:lnTo>
                  <a:lnTo>
                    <a:pt x="156" y="816"/>
                  </a:lnTo>
                  <a:lnTo>
                    <a:pt x="142" y="791"/>
                  </a:lnTo>
                  <a:lnTo>
                    <a:pt x="129" y="766"/>
                  </a:lnTo>
                  <a:lnTo>
                    <a:pt x="115" y="741"/>
                  </a:lnTo>
                  <a:lnTo>
                    <a:pt x="104" y="719"/>
                  </a:lnTo>
                  <a:lnTo>
                    <a:pt x="92" y="698"/>
                  </a:lnTo>
                  <a:lnTo>
                    <a:pt x="83" y="681"/>
                  </a:lnTo>
                  <a:lnTo>
                    <a:pt x="76" y="667"/>
                  </a:lnTo>
                  <a:lnTo>
                    <a:pt x="73" y="658"/>
                  </a:lnTo>
                  <a:lnTo>
                    <a:pt x="67" y="642"/>
                  </a:lnTo>
                  <a:lnTo>
                    <a:pt x="62" y="620"/>
                  </a:lnTo>
                  <a:lnTo>
                    <a:pt x="56" y="589"/>
                  </a:lnTo>
                  <a:lnTo>
                    <a:pt x="50" y="554"/>
                  </a:lnTo>
                  <a:lnTo>
                    <a:pt x="43" y="513"/>
                  </a:lnTo>
                  <a:lnTo>
                    <a:pt x="38" y="466"/>
                  </a:lnTo>
                  <a:lnTo>
                    <a:pt x="32" y="416"/>
                  </a:lnTo>
                  <a:lnTo>
                    <a:pt x="29" y="384"/>
                  </a:lnTo>
                  <a:lnTo>
                    <a:pt x="25" y="350"/>
                  </a:lnTo>
                  <a:lnTo>
                    <a:pt x="22" y="315"/>
                  </a:lnTo>
                  <a:lnTo>
                    <a:pt x="18" y="280"/>
                  </a:lnTo>
                  <a:lnTo>
                    <a:pt x="15" y="246"/>
                  </a:lnTo>
                  <a:lnTo>
                    <a:pt x="12" y="214"/>
                  </a:lnTo>
                  <a:lnTo>
                    <a:pt x="9" y="183"/>
                  </a:lnTo>
                  <a:lnTo>
                    <a:pt x="6" y="157"/>
                  </a:lnTo>
                  <a:lnTo>
                    <a:pt x="4" y="135"/>
                  </a:lnTo>
                  <a:lnTo>
                    <a:pt x="2" y="118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5" y="96"/>
                  </a:lnTo>
                  <a:lnTo>
                    <a:pt x="9" y="88"/>
                  </a:lnTo>
                  <a:lnTo>
                    <a:pt x="17" y="80"/>
                  </a:lnTo>
                  <a:lnTo>
                    <a:pt x="27" y="71"/>
                  </a:lnTo>
                  <a:lnTo>
                    <a:pt x="41" y="65"/>
                  </a:lnTo>
                  <a:lnTo>
                    <a:pt x="58" y="62"/>
                  </a:lnTo>
                  <a:lnTo>
                    <a:pt x="74" y="60"/>
                  </a:lnTo>
                  <a:lnTo>
                    <a:pt x="89" y="62"/>
                  </a:lnTo>
                  <a:lnTo>
                    <a:pt x="101" y="64"/>
                  </a:lnTo>
                  <a:lnTo>
                    <a:pt x="114" y="68"/>
                  </a:lnTo>
                  <a:lnTo>
                    <a:pt x="125" y="78"/>
                  </a:lnTo>
                  <a:lnTo>
                    <a:pt x="134" y="90"/>
                  </a:lnTo>
                  <a:lnTo>
                    <a:pt x="141" y="108"/>
                  </a:lnTo>
                  <a:lnTo>
                    <a:pt x="147" y="132"/>
                  </a:lnTo>
                  <a:lnTo>
                    <a:pt x="151" y="155"/>
                  </a:lnTo>
                  <a:lnTo>
                    <a:pt x="157" y="178"/>
                  </a:lnTo>
                  <a:lnTo>
                    <a:pt x="163" y="201"/>
                  </a:lnTo>
                  <a:lnTo>
                    <a:pt x="168" y="224"/>
                  </a:lnTo>
                  <a:lnTo>
                    <a:pt x="174" y="246"/>
                  </a:lnTo>
                  <a:lnTo>
                    <a:pt x="180" y="265"/>
                  </a:lnTo>
                  <a:lnTo>
                    <a:pt x="184" y="281"/>
                  </a:lnTo>
                  <a:lnTo>
                    <a:pt x="189" y="293"/>
                  </a:lnTo>
                  <a:lnTo>
                    <a:pt x="191" y="301"/>
                  </a:lnTo>
                  <a:lnTo>
                    <a:pt x="192" y="305"/>
                  </a:lnTo>
                  <a:lnTo>
                    <a:pt x="176" y="78"/>
                  </a:lnTo>
                  <a:lnTo>
                    <a:pt x="176" y="75"/>
                  </a:lnTo>
                  <a:lnTo>
                    <a:pt x="177" y="71"/>
                  </a:lnTo>
                  <a:lnTo>
                    <a:pt x="179" y="63"/>
                  </a:lnTo>
                  <a:lnTo>
                    <a:pt x="182" y="54"/>
                  </a:lnTo>
                  <a:lnTo>
                    <a:pt x="187" y="45"/>
                  </a:lnTo>
                  <a:lnTo>
                    <a:pt x="193" y="34"/>
                  </a:lnTo>
                  <a:lnTo>
                    <a:pt x="202" y="25"/>
                  </a:lnTo>
                  <a:lnTo>
                    <a:pt x="214" y="17"/>
                  </a:lnTo>
                  <a:lnTo>
                    <a:pt x="229" y="12"/>
                  </a:lnTo>
                  <a:lnTo>
                    <a:pt x="247" y="8"/>
                  </a:lnTo>
                  <a:lnTo>
                    <a:pt x="265" y="9"/>
                  </a:lnTo>
                  <a:lnTo>
                    <a:pt x="280" y="15"/>
                  </a:lnTo>
                  <a:lnTo>
                    <a:pt x="292" y="23"/>
                  </a:lnTo>
                  <a:lnTo>
                    <a:pt x="301" y="33"/>
                  </a:lnTo>
                  <a:lnTo>
                    <a:pt x="308" y="45"/>
                  </a:lnTo>
                  <a:lnTo>
                    <a:pt x="314" y="55"/>
                  </a:lnTo>
                  <a:lnTo>
                    <a:pt x="317" y="65"/>
                  </a:lnTo>
                  <a:lnTo>
                    <a:pt x="320" y="74"/>
                  </a:lnTo>
                  <a:lnTo>
                    <a:pt x="321" y="80"/>
                  </a:lnTo>
                  <a:lnTo>
                    <a:pt x="321" y="82"/>
                  </a:lnTo>
                  <a:lnTo>
                    <a:pt x="360" y="300"/>
                  </a:lnTo>
                  <a:lnTo>
                    <a:pt x="364" y="50"/>
                  </a:lnTo>
                  <a:lnTo>
                    <a:pt x="365" y="48"/>
                  </a:lnTo>
                  <a:lnTo>
                    <a:pt x="367" y="43"/>
                  </a:lnTo>
                  <a:lnTo>
                    <a:pt x="370" y="38"/>
                  </a:lnTo>
                  <a:lnTo>
                    <a:pt x="375" y="30"/>
                  </a:lnTo>
                  <a:lnTo>
                    <a:pt x="381" y="21"/>
                  </a:lnTo>
                  <a:lnTo>
                    <a:pt x="390" y="13"/>
                  </a:lnTo>
                  <a:lnTo>
                    <a:pt x="400" y="7"/>
                  </a:lnTo>
                  <a:lnTo>
                    <a:pt x="413" y="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A66CF9D6-60E5-AD3E-ED62-C3F83E0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64" y="4389940"/>
              <a:ext cx="664494" cy="393012"/>
            </a:xfrm>
            <a:custGeom>
              <a:avLst/>
              <a:gdLst>
                <a:gd name="T0" fmla="*/ 303 w 678"/>
                <a:gd name="T1" fmla="*/ 0 h 401"/>
                <a:gd name="T2" fmla="*/ 355 w 678"/>
                <a:gd name="T3" fmla="*/ 1 h 401"/>
                <a:gd name="T4" fmla="*/ 412 w 678"/>
                <a:gd name="T5" fmla="*/ 5 h 401"/>
                <a:gd name="T6" fmla="*/ 472 w 678"/>
                <a:gd name="T7" fmla="*/ 10 h 401"/>
                <a:gd name="T8" fmla="*/ 537 w 678"/>
                <a:gd name="T9" fmla="*/ 21 h 401"/>
                <a:gd name="T10" fmla="*/ 605 w 678"/>
                <a:gd name="T11" fmla="*/ 33 h 401"/>
                <a:gd name="T12" fmla="*/ 678 w 678"/>
                <a:gd name="T13" fmla="*/ 49 h 401"/>
                <a:gd name="T14" fmla="*/ 678 w 678"/>
                <a:gd name="T15" fmla="*/ 401 h 401"/>
                <a:gd name="T16" fmla="*/ 0 w 678"/>
                <a:gd name="T17" fmla="*/ 281 h 401"/>
                <a:gd name="T18" fmla="*/ 0 w 678"/>
                <a:gd name="T19" fmla="*/ 49 h 401"/>
                <a:gd name="T20" fmla="*/ 2 w 678"/>
                <a:gd name="T21" fmla="*/ 48 h 401"/>
                <a:gd name="T22" fmla="*/ 9 w 678"/>
                <a:gd name="T23" fmla="*/ 46 h 401"/>
                <a:gd name="T24" fmla="*/ 19 w 678"/>
                <a:gd name="T25" fmla="*/ 42 h 401"/>
                <a:gd name="T26" fmla="*/ 34 w 678"/>
                <a:gd name="T27" fmla="*/ 37 h 401"/>
                <a:gd name="T28" fmla="*/ 53 w 678"/>
                <a:gd name="T29" fmla="*/ 31 h 401"/>
                <a:gd name="T30" fmla="*/ 77 w 678"/>
                <a:gd name="T31" fmla="*/ 25 h 401"/>
                <a:gd name="T32" fmla="*/ 104 w 678"/>
                <a:gd name="T33" fmla="*/ 18 h 401"/>
                <a:gd name="T34" fmla="*/ 135 w 678"/>
                <a:gd name="T35" fmla="*/ 13 h 401"/>
                <a:gd name="T36" fmla="*/ 171 w 678"/>
                <a:gd name="T37" fmla="*/ 8 h 401"/>
                <a:gd name="T38" fmla="*/ 211 w 678"/>
                <a:gd name="T39" fmla="*/ 4 h 401"/>
                <a:gd name="T40" fmla="*/ 255 w 678"/>
                <a:gd name="T41" fmla="*/ 1 h 401"/>
                <a:gd name="T42" fmla="*/ 303 w 678"/>
                <a:gd name="T43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8" h="401">
                  <a:moveTo>
                    <a:pt x="303" y="0"/>
                  </a:moveTo>
                  <a:lnTo>
                    <a:pt x="355" y="1"/>
                  </a:lnTo>
                  <a:lnTo>
                    <a:pt x="412" y="5"/>
                  </a:lnTo>
                  <a:lnTo>
                    <a:pt x="472" y="10"/>
                  </a:lnTo>
                  <a:lnTo>
                    <a:pt x="537" y="21"/>
                  </a:lnTo>
                  <a:lnTo>
                    <a:pt x="605" y="33"/>
                  </a:lnTo>
                  <a:lnTo>
                    <a:pt x="678" y="49"/>
                  </a:lnTo>
                  <a:lnTo>
                    <a:pt x="678" y="401"/>
                  </a:lnTo>
                  <a:lnTo>
                    <a:pt x="0" y="281"/>
                  </a:lnTo>
                  <a:lnTo>
                    <a:pt x="0" y="49"/>
                  </a:lnTo>
                  <a:lnTo>
                    <a:pt x="2" y="48"/>
                  </a:lnTo>
                  <a:lnTo>
                    <a:pt x="9" y="46"/>
                  </a:lnTo>
                  <a:lnTo>
                    <a:pt x="19" y="42"/>
                  </a:lnTo>
                  <a:lnTo>
                    <a:pt x="34" y="37"/>
                  </a:lnTo>
                  <a:lnTo>
                    <a:pt x="53" y="31"/>
                  </a:lnTo>
                  <a:lnTo>
                    <a:pt x="77" y="25"/>
                  </a:lnTo>
                  <a:lnTo>
                    <a:pt x="104" y="18"/>
                  </a:lnTo>
                  <a:lnTo>
                    <a:pt x="135" y="13"/>
                  </a:lnTo>
                  <a:lnTo>
                    <a:pt x="171" y="8"/>
                  </a:lnTo>
                  <a:lnTo>
                    <a:pt x="211" y="4"/>
                  </a:lnTo>
                  <a:lnTo>
                    <a:pt x="255" y="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2E6B0E20-8200-40E3-E523-F5355FA5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458" y="4527152"/>
              <a:ext cx="3038245" cy="1915075"/>
            </a:xfrm>
            <a:custGeom>
              <a:avLst/>
              <a:gdLst>
                <a:gd name="T0" fmla="*/ 2749 w 3100"/>
                <a:gd name="T1" fmla="*/ 5 h 1954"/>
                <a:gd name="T2" fmla="*/ 2950 w 3100"/>
                <a:gd name="T3" fmla="*/ 38 h 1954"/>
                <a:gd name="T4" fmla="*/ 3100 w 3100"/>
                <a:gd name="T5" fmla="*/ 1503 h 1954"/>
                <a:gd name="T6" fmla="*/ 3100 w 3100"/>
                <a:gd name="T7" fmla="*/ 1520 h 1954"/>
                <a:gd name="T8" fmla="*/ 3098 w 3100"/>
                <a:gd name="T9" fmla="*/ 1563 h 1954"/>
                <a:gd name="T10" fmla="*/ 3088 w 3100"/>
                <a:gd name="T11" fmla="*/ 1624 h 1954"/>
                <a:gd name="T12" fmla="*/ 3065 w 3100"/>
                <a:gd name="T13" fmla="*/ 1695 h 1954"/>
                <a:gd name="T14" fmla="*/ 3024 w 3100"/>
                <a:gd name="T15" fmla="*/ 1765 h 1954"/>
                <a:gd name="T16" fmla="*/ 2963 w 3100"/>
                <a:gd name="T17" fmla="*/ 1828 h 1954"/>
                <a:gd name="T18" fmla="*/ 2873 w 3100"/>
                <a:gd name="T19" fmla="*/ 1873 h 1954"/>
                <a:gd name="T20" fmla="*/ 2752 w 3100"/>
                <a:gd name="T21" fmla="*/ 1893 h 1954"/>
                <a:gd name="T22" fmla="*/ 2536 w 3100"/>
                <a:gd name="T23" fmla="*/ 1880 h 1954"/>
                <a:gd name="T24" fmla="*/ 2330 w 3100"/>
                <a:gd name="T25" fmla="*/ 1859 h 1954"/>
                <a:gd name="T26" fmla="*/ 2181 w 3100"/>
                <a:gd name="T27" fmla="*/ 1838 h 1954"/>
                <a:gd name="T28" fmla="*/ 2090 w 3100"/>
                <a:gd name="T29" fmla="*/ 1821 h 1954"/>
                <a:gd name="T30" fmla="*/ 2059 w 3100"/>
                <a:gd name="T31" fmla="*/ 1814 h 1954"/>
                <a:gd name="T32" fmla="*/ 185 w 3100"/>
                <a:gd name="T33" fmla="*/ 1951 h 1954"/>
                <a:gd name="T34" fmla="*/ 170 w 3100"/>
                <a:gd name="T35" fmla="*/ 1905 h 1954"/>
                <a:gd name="T36" fmla="*/ 143 w 3100"/>
                <a:gd name="T37" fmla="*/ 1812 h 1954"/>
                <a:gd name="T38" fmla="*/ 109 w 3100"/>
                <a:gd name="T39" fmla="*/ 1681 h 1954"/>
                <a:gd name="T40" fmla="*/ 72 w 3100"/>
                <a:gd name="T41" fmla="*/ 1522 h 1954"/>
                <a:gd name="T42" fmla="*/ 38 w 3100"/>
                <a:gd name="T43" fmla="*/ 1344 h 1954"/>
                <a:gd name="T44" fmla="*/ 13 w 3100"/>
                <a:gd name="T45" fmla="*/ 1155 h 1954"/>
                <a:gd name="T46" fmla="*/ 0 w 3100"/>
                <a:gd name="T47" fmla="*/ 966 h 1954"/>
                <a:gd name="T48" fmla="*/ 8 w 3100"/>
                <a:gd name="T49" fmla="*/ 757 h 1954"/>
                <a:gd name="T50" fmla="*/ 39 w 3100"/>
                <a:gd name="T51" fmla="*/ 563 h 1954"/>
                <a:gd name="T52" fmla="*/ 81 w 3100"/>
                <a:gd name="T53" fmla="*/ 405 h 1954"/>
                <a:gd name="T54" fmla="*/ 126 w 3100"/>
                <a:gd name="T55" fmla="*/ 285 h 1954"/>
                <a:gd name="T56" fmla="*/ 164 w 3100"/>
                <a:gd name="T57" fmla="*/ 206 h 1954"/>
                <a:gd name="T58" fmla="*/ 185 w 3100"/>
                <a:gd name="T59" fmla="*/ 169 h 1954"/>
                <a:gd name="T60" fmla="*/ 201 w 3100"/>
                <a:gd name="T61" fmla="*/ 168 h 1954"/>
                <a:gd name="T62" fmla="*/ 273 w 3100"/>
                <a:gd name="T63" fmla="*/ 176 h 1954"/>
                <a:gd name="T64" fmla="*/ 386 w 3100"/>
                <a:gd name="T65" fmla="*/ 192 h 1954"/>
                <a:gd name="T66" fmla="*/ 526 w 3100"/>
                <a:gd name="T67" fmla="*/ 215 h 1954"/>
                <a:gd name="T68" fmla="*/ 675 w 3100"/>
                <a:gd name="T69" fmla="*/ 244 h 1954"/>
                <a:gd name="T70" fmla="*/ 816 w 3100"/>
                <a:gd name="T71" fmla="*/ 280 h 1954"/>
                <a:gd name="T72" fmla="*/ 932 w 3100"/>
                <a:gd name="T73" fmla="*/ 322 h 1954"/>
                <a:gd name="T74" fmla="*/ 1041 w 3100"/>
                <a:gd name="T75" fmla="*/ 377 h 1954"/>
                <a:gd name="T76" fmla="*/ 1153 w 3100"/>
                <a:gd name="T77" fmla="*/ 442 h 1954"/>
                <a:gd name="T78" fmla="*/ 1261 w 3100"/>
                <a:gd name="T79" fmla="*/ 508 h 1954"/>
                <a:gd name="T80" fmla="*/ 1355 w 3100"/>
                <a:gd name="T81" fmla="*/ 568 h 1954"/>
                <a:gd name="T82" fmla="*/ 1423 w 3100"/>
                <a:gd name="T83" fmla="*/ 615 h 1954"/>
                <a:gd name="T84" fmla="*/ 1458 w 3100"/>
                <a:gd name="T85" fmla="*/ 639 h 1954"/>
                <a:gd name="T86" fmla="*/ 2315 w 3100"/>
                <a:gd name="T87" fmla="*/ 50 h 1954"/>
                <a:gd name="T88" fmla="*/ 2341 w 3100"/>
                <a:gd name="T89" fmla="*/ 41 h 1954"/>
                <a:gd name="T90" fmla="*/ 2415 w 3100"/>
                <a:gd name="T91" fmla="*/ 22 h 1954"/>
                <a:gd name="T92" fmla="*/ 2533 w 3100"/>
                <a:gd name="T93" fmla="*/ 5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00" h="1954">
                  <a:moveTo>
                    <a:pt x="2633" y="0"/>
                  </a:moveTo>
                  <a:lnTo>
                    <a:pt x="2690" y="0"/>
                  </a:lnTo>
                  <a:lnTo>
                    <a:pt x="2749" y="5"/>
                  </a:lnTo>
                  <a:lnTo>
                    <a:pt x="2813" y="11"/>
                  </a:lnTo>
                  <a:lnTo>
                    <a:pt x="2880" y="23"/>
                  </a:lnTo>
                  <a:lnTo>
                    <a:pt x="2950" y="38"/>
                  </a:lnTo>
                  <a:lnTo>
                    <a:pt x="3024" y="57"/>
                  </a:lnTo>
                  <a:lnTo>
                    <a:pt x="3100" y="81"/>
                  </a:lnTo>
                  <a:lnTo>
                    <a:pt x="3100" y="1503"/>
                  </a:lnTo>
                  <a:lnTo>
                    <a:pt x="3100" y="1505"/>
                  </a:lnTo>
                  <a:lnTo>
                    <a:pt x="3100" y="1511"/>
                  </a:lnTo>
                  <a:lnTo>
                    <a:pt x="3100" y="1520"/>
                  </a:lnTo>
                  <a:lnTo>
                    <a:pt x="3100" y="1531"/>
                  </a:lnTo>
                  <a:lnTo>
                    <a:pt x="3099" y="1546"/>
                  </a:lnTo>
                  <a:lnTo>
                    <a:pt x="3098" y="1563"/>
                  </a:lnTo>
                  <a:lnTo>
                    <a:pt x="3095" y="1581"/>
                  </a:lnTo>
                  <a:lnTo>
                    <a:pt x="3092" y="1602"/>
                  </a:lnTo>
                  <a:lnTo>
                    <a:pt x="3088" y="1624"/>
                  </a:lnTo>
                  <a:lnTo>
                    <a:pt x="3081" y="1647"/>
                  </a:lnTo>
                  <a:lnTo>
                    <a:pt x="3074" y="1670"/>
                  </a:lnTo>
                  <a:lnTo>
                    <a:pt x="3065" y="1695"/>
                  </a:lnTo>
                  <a:lnTo>
                    <a:pt x="3053" y="1719"/>
                  </a:lnTo>
                  <a:lnTo>
                    <a:pt x="3040" y="1743"/>
                  </a:lnTo>
                  <a:lnTo>
                    <a:pt x="3024" y="1765"/>
                  </a:lnTo>
                  <a:lnTo>
                    <a:pt x="3007" y="1787"/>
                  </a:lnTo>
                  <a:lnTo>
                    <a:pt x="2985" y="1809"/>
                  </a:lnTo>
                  <a:lnTo>
                    <a:pt x="2963" y="1828"/>
                  </a:lnTo>
                  <a:lnTo>
                    <a:pt x="2935" y="1845"/>
                  </a:lnTo>
                  <a:lnTo>
                    <a:pt x="2906" y="1861"/>
                  </a:lnTo>
                  <a:lnTo>
                    <a:pt x="2873" y="1873"/>
                  </a:lnTo>
                  <a:lnTo>
                    <a:pt x="2836" y="1882"/>
                  </a:lnTo>
                  <a:lnTo>
                    <a:pt x="2797" y="1889"/>
                  </a:lnTo>
                  <a:lnTo>
                    <a:pt x="2752" y="1893"/>
                  </a:lnTo>
                  <a:lnTo>
                    <a:pt x="2703" y="1891"/>
                  </a:lnTo>
                  <a:lnTo>
                    <a:pt x="2617" y="1887"/>
                  </a:lnTo>
                  <a:lnTo>
                    <a:pt x="2536" y="1880"/>
                  </a:lnTo>
                  <a:lnTo>
                    <a:pt x="2461" y="1873"/>
                  </a:lnTo>
                  <a:lnTo>
                    <a:pt x="2392" y="1866"/>
                  </a:lnTo>
                  <a:lnTo>
                    <a:pt x="2330" y="1859"/>
                  </a:lnTo>
                  <a:lnTo>
                    <a:pt x="2274" y="1852"/>
                  </a:lnTo>
                  <a:lnTo>
                    <a:pt x="2224" y="1845"/>
                  </a:lnTo>
                  <a:lnTo>
                    <a:pt x="2181" y="1838"/>
                  </a:lnTo>
                  <a:lnTo>
                    <a:pt x="2143" y="1831"/>
                  </a:lnTo>
                  <a:lnTo>
                    <a:pt x="2114" y="1826"/>
                  </a:lnTo>
                  <a:lnTo>
                    <a:pt x="2090" y="1821"/>
                  </a:lnTo>
                  <a:lnTo>
                    <a:pt x="2073" y="1818"/>
                  </a:lnTo>
                  <a:lnTo>
                    <a:pt x="2063" y="1815"/>
                  </a:lnTo>
                  <a:lnTo>
                    <a:pt x="2059" y="1814"/>
                  </a:lnTo>
                  <a:lnTo>
                    <a:pt x="2059" y="1954"/>
                  </a:lnTo>
                  <a:lnTo>
                    <a:pt x="186" y="1954"/>
                  </a:lnTo>
                  <a:lnTo>
                    <a:pt x="185" y="1951"/>
                  </a:lnTo>
                  <a:lnTo>
                    <a:pt x="182" y="1941"/>
                  </a:lnTo>
                  <a:lnTo>
                    <a:pt x="177" y="1926"/>
                  </a:lnTo>
                  <a:lnTo>
                    <a:pt x="170" y="1905"/>
                  </a:lnTo>
                  <a:lnTo>
                    <a:pt x="163" y="1879"/>
                  </a:lnTo>
                  <a:lnTo>
                    <a:pt x="153" y="1847"/>
                  </a:lnTo>
                  <a:lnTo>
                    <a:pt x="143" y="1812"/>
                  </a:lnTo>
                  <a:lnTo>
                    <a:pt x="133" y="1772"/>
                  </a:lnTo>
                  <a:lnTo>
                    <a:pt x="122" y="1728"/>
                  </a:lnTo>
                  <a:lnTo>
                    <a:pt x="109" y="1681"/>
                  </a:lnTo>
                  <a:lnTo>
                    <a:pt x="97" y="1630"/>
                  </a:lnTo>
                  <a:lnTo>
                    <a:pt x="84" y="1578"/>
                  </a:lnTo>
                  <a:lnTo>
                    <a:pt x="72" y="1522"/>
                  </a:lnTo>
                  <a:lnTo>
                    <a:pt x="60" y="1464"/>
                  </a:lnTo>
                  <a:lnTo>
                    <a:pt x="49" y="1404"/>
                  </a:lnTo>
                  <a:lnTo>
                    <a:pt x="38" y="1344"/>
                  </a:lnTo>
                  <a:lnTo>
                    <a:pt x="28" y="1281"/>
                  </a:lnTo>
                  <a:lnTo>
                    <a:pt x="19" y="1219"/>
                  </a:lnTo>
                  <a:lnTo>
                    <a:pt x="13" y="1155"/>
                  </a:lnTo>
                  <a:lnTo>
                    <a:pt x="7" y="1091"/>
                  </a:lnTo>
                  <a:lnTo>
                    <a:pt x="2" y="1029"/>
                  </a:lnTo>
                  <a:lnTo>
                    <a:pt x="0" y="966"/>
                  </a:lnTo>
                  <a:lnTo>
                    <a:pt x="0" y="905"/>
                  </a:lnTo>
                  <a:lnTo>
                    <a:pt x="3" y="829"/>
                  </a:lnTo>
                  <a:lnTo>
                    <a:pt x="8" y="757"/>
                  </a:lnTo>
                  <a:lnTo>
                    <a:pt x="17" y="689"/>
                  </a:lnTo>
                  <a:lnTo>
                    <a:pt x="27" y="624"/>
                  </a:lnTo>
                  <a:lnTo>
                    <a:pt x="39" y="563"/>
                  </a:lnTo>
                  <a:lnTo>
                    <a:pt x="52" y="506"/>
                  </a:lnTo>
                  <a:lnTo>
                    <a:pt x="66" y="454"/>
                  </a:lnTo>
                  <a:lnTo>
                    <a:pt x="81" y="405"/>
                  </a:lnTo>
                  <a:lnTo>
                    <a:pt x="97" y="360"/>
                  </a:lnTo>
                  <a:lnTo>
                    <a:pt x="111" y="321"/>
                  </a:lnTo>
                  <a:lnTo>
                    <a:pt x="126" y="285"/>
                  </a:lnTo>
                  <a:lnTo>
                    <a:pt x="140" y="255"/>
                  </a:lnTo>
                  <a:lnTo>
                    <a:pt x="152" y="228"/>
                  </a:lnTo>
                  <a:lnTo>
                    <a:pt x="164" y="206"/>
                  </a:lnTo>
                  <a:lnTo>
                    <a:pt x="173" y="189"/>
                  </a:lnTo>
                  <a:lnTo>
                    <a:pt x="181" y="176"/>
                  </a:lnTo>
                  <a:lnTo>
                    <a:pt x="185" y="169"/>
                  </a:lnTo>
                  <a:lnTo>
                    <a:pt x="186" y="167"/>
                  </a:lnTo>
                  <a:lnTo>
                    <a:pt x="191" y="167"/>
                  </a:lnTo>
                  <a:lnTo>
                    <a:pt x="201" y="168"/>
                  </a:lnTo>
                  <a:lnTo>
                    <a:pt x="219" y="171"/>
                  </a:lnTo>
                  <a:lnTo>
                    <a:pt x="243" y="173"/>
                  </a:lnTo>
                  <a:lnTo>
                    <a:pt x="273" y="176"/>
                  </a:lnTo>
                  <a:lnTo>
                    <a:pt x="307" y="181"/>
                  </a:lnTo>
                  <a:lnTo>
                    <a:pt x="344" y="186"/>
                  </a:lnTo>
                  <a:lnTo>
                    <a:pt x="386" y="192"/>
                  </a:lnTo>
                  <a:lnTo>
                    <a:pt x="431" y="199"/>
                  </a:lnTo>
                  <a:lnTo>
                    <a:pt x="478" y="207"/>
                  </a:lnTo>
                  <a:lnTo>
                    <a:pt x="526" y="215"/>
                  </a:lnTo>
                  <a:lnTo>
                    <a:pt x="576" y="224"/>
                  </a:lnTo>
                  <a:lnTo>
                    <a:pt x="626" y="233"/>
                  </a:lnTo>
                  <a:lnTo>
                    <a:pt x="675" y="244"/>
                  </a:lnTo>
                  <a:lnTo>
                    <a:pt x="724" y="255"/>
                  </a:lnTo>
                  <a:lnTo>
                    <a:pt x="772" y="267"/>
                  </a:lnTo>
                  <a:lnTo>
                    <a:pt x="816" y="280"/>
                  </a:lnTo>
                  <a:lnTo>
                    <a:pt x="859" y="293"/>
                  </a:lnTo>
                  <a:lnTo>
                    <a:pt x="898" y="307"/>
                  </a:lnTo>
                  <a:lnTo>
                    <a:pt x="932" y="322"/>
                  </a:lnTo>
                  <a:lnTo>
                    <a:pt x="967" y="339"/>
                  </a:lnTo>
                  <a:lnTo>
                    <a:pt x="1003" y="357"/>
                  </a:lnTo>
                  <a:lnTo>
                    <a:pt x="1041" y="377"/>
                  </a:lnTo>
                  <a:lnTo>
                    <a:pt x="1078" y="398"/>
                  </a:lnTo>
                  <a:lnTo>
                    <a:pt x="1116" y="419"/>
                  </a:lnTo>
                  <a:lnTo>
                    <a:pt x="1153" y="442"/>
                  </a:lnTo>
                  <a:lnTo>
                    <a:pt x="1191" y="465"/>
                  </a:lnTo>
                  <a:lnTo>
                    <a:pt x="1226" y="487"/>
                  </a:lnTo>
                  <a:lnTo>
                    <a:pt x="1261" y="508"/>
                  </a:lnTo>
                  <a:lnTo>
                    <a:pt x="1294" y="530"/>
                  </a:lnTo>
                  <a:lnTo>
                    <a:pt x="1325" y="550"/>
                  </a:lnTo>
                  <a:lnTo>
                    <a:pt x="1355" y="568"/>
                  </a:lnTo>
                  <a:lnTo>
                    <a:pt x="1381" y="587"/>
                  </a:lnTo>
                  <a:lnTo>
                    <a:pt x="1403" y="601"/>
                  </a:lnTo>
                  <a:lnTo>
                    <a:pt x="1423" y="615"/>
                  </a:lnTo>
                  <a:lnTo>
                    <a:pt x="1439" y="625"/>
                  </a:lnTo>
                  <a:lnTo>
                    <a:pt x="1451" y="634"/>
                  </a:lnTo>
                  <a:lnTo>
                    <a:pt x="1458" y="639"/>
                  </a:lnTo>
                  <a:lnTo>
                    <a:pt x="1460" y="641"/>
                  </a:lnTo>
                  <a:lnTo>
                    <a:pt x="2315" y="975"/>
                  </a:lnTo>
                  <a:lnTo>
                    <a:pt x="2315" y="50"/>
                  </a:lnTo>
                  <a:lnTo>
                    <a:pt x="2318" y="49"/>
                  </a:lnTo>
                  <a:lnTo>
                    <a:pt x="2327" y="45"/>
                  </a:lnTo>
                  <a:lnTo>
                    <a:pt x="2341" y="41"/>
                  </a:lnTo>
                  <a:lnTo>
                    <a:pt x="2360" y="35"/>
                  </a:lnTo>
                  <a:lnTo>
                    <a:pt x="2385" y="28"/>
                  </a:lnTo>
                  <a:lnTo>
                    <a:pt x="2415" y="22"/>
                  </a:lnTo>
                  <a:lnTo>
                    <a:pt x="2450" y="15"/>
                  </a:lnTo>
                  <a:lnTo>
                    <a:pt x="2489" y="9"/>
                  </a:lnTo>
                  <a:lnTo>
                    <a:pt x="2533" y="5"/>
                  </a:lnTo>
                  <a:lnTo>
                    <a:pt x="2581" y="1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BEF5DD10-5884-0C0E-3443-5D84C7462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9305" y="3509330"/>
              <a:ext cx="177395" cy="4812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Freeform 49">
            <a:extLst>
              <a:ext uri="{FF2B5EF4-FFF2-40B4-BE49-F238E27FC236}">
                <a16:creationId xmlns:a16="http://schemas.microsoft.com/office/drawing/2014/main" xmlns="" id="{21DA3248-48D9-E9D9-EA7C-CFE095015961}"/>
              </a:ext>
            </a:extLst>
          </p:cNvPr>
          <p:cNvSpPr/>
          <p:nvPr/>
        </p:nvSpPr>
        <p:spPr>
          <a:xfrm>
            <a:off x="1107053" y="1689043"/>
            <a:ext cx="1133646" cy="1700879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xmlns="" id="{3CC3B769-CA0C-3FAC-D486-3D0D2773FDAC}"/>
              </a:ext>
            </a:extLst>
          </p:cNvPr>
          <p:cNvSpPr/>
          <p:nvPr/>
        </p:nvSpPr>
        <p:spPr>
          <a:xfrm>
            <a:off x="7706" y="1640913"/>
            <a:ext cx="123738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Treinador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xmlns="" id="{70854995-71AD-9641-357D-08EE2D03DB5E}"/>
              </a:ext>
            </a:extLst>
          </p:cNvPr>
          <p:cNvSpPr/>
          <p:nvPr/>
        </p:nvSpPr>
        <p:spPr>
          <a:xfrm>
            <a:off x="258361" y="3755715"/>
            <a:ext cx="5312435" cy="2896926"/>
          </a:xfrm>
          <a:prstGeom prst="wedgeRectCallout">
            <a:avLst>
              <a:gd name="adj1" fmla="val -29711"/>
              <a:gd name="adj2" fmla="val -6185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xmlns="" id="{C6D2D460-071D-40C9-CC1B-A5366FA68EB2}"/>
              </a:ext>
            </a:extLst>
          </p:cNvPr>
          <p:cNvSpPr/>
          <p:nvPr/>
        </p:nvSpPr>
        <p:spPr>
          <a:xfrm>
            <a:off x="324726" y="3824937"/>
            <a:ext cx="506479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Tomada de Decisão do Treinador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F0632C89-EBC6-A288-ED23-F4320DC730CE}"/>
              </a:ext>
            </a:extLst>
          </p:cNvPr>
          <p:cNvSpPr txBox="1"/>
          <p:nvPr/>
        </p:nvSpPr>
        <p:spPr>
          <a:xfrm>
            <a:off x="309773" y="4448130"/>
            <a:ext cx="5373301" cy="24475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Escolher qual a melhor formação de Quintetos.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 progresso dos jogadores em relação aos diferentes indicadores técnicos.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indicadores técnicos são essenciais para contribuir na tomada de decisão.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Usuário Ativo das informações.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2" name="Balão de Fala: Retângulo 31">
            <a:extLst>
              <a:ext uri="{FF2B5EF4-FFF2-40B4-BE49-F238E27FC236}">
                <a16:creationId xmlns:a16="http://schemas.microsoft.com/office/drawing/2014/main" xmlns="" id="{2D82CC39-5925-3654-D902-91DF3C81F778}"/>
              </a:ext>
            </a:extLst>
          </p:cNvPr>
          <p:cNvSpPr/>
          <p:nvPr/>
        </p:nvSpPr>
        <p:spPr>
          <a:xfrm>
            <a:off x="6086455" y="3761623"/>
            <a:ext cx="5312435" cy="2992104"/>
          </a:xfrm>
          <a:prstGeom prst="wedgeRectCallout">
            <a:avLst>
              <a:gd name="adj1" fmla="val -29711"/>
              <a:gd name="adj2" fmla="val -6185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8CC1DEA6-120A-7008-CEC9-000915EDDB45}"/>
              </a:ext>
            </a:extLst>
          </p:cNvPr>
          <p:cNvSpPr/>
          <p:nvPr/>
        </p:nvSpPr>
        <p:spPr>
          <a:xfrm>
            <a:off x="6152820" y="3830845"/>
            <a:ext cx="5064796" cy="397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Projetos Futuros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3C4239F2-088B-B51D-A289-E1665145E6EE}"/>
              </a:ext>
            </a:extLst>
          </p:cNvPr>
          <p:cNvSpPr txBox="1"/>
          <p:nvPr/>
        </p:nvSpPr>
        <p:spPr>
          <a:xfrm>
            <a:off x="6142727" y="4275536"/>
            <a:ext cx="5373301" cy="243060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Aumentar o número de jogos, tendo mais temporadas do NBB.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Encontrar outros indicadores técnicos que podemos utilizar para analisar.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Alteração dos Pesos dos indicadores técnicos.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Verificar formas de retirar os jogadores que jogaram poucas partidas.</a:t>
            </a:r>
          </a:p>
        </p:txBody>
      </p:sp>
    </p:spTree>
    <p:extLst>
      <p:ext uri="{BB962C8B-B14F-4D97-AF65-F5344CB8AC3E}">
        <p14:creationId xmlns:p14="http://schemas.microsoft.com/office/powerpoint/2010/main" val="3191225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xmlns="" id="{8A07AC38-0A0F-4E4F-7B42-32ECF6A6650E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1219200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88A2C6-DCED-7E4C-5D51-F19B1DC76FA9}"/>
              </a:ext>
            </a:extLst>
          </p:cNvPr>
          <p:cNvSpPr txBox="1">
            <a:spLocks/>
          </p:cNvSpPr>
          <p:nvPr/>
        </p:nvSpPr>
        <p:spPr>
          <a:xfrm>
            <a:off x="609599" y="22881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4 - </a:t>
            </a:r>
            <a:r>
              <a:rPr lang="pt-BR" sz="3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Referências</a:t>
            </a:r>
            <a:endParaRPr lang="pt-BR" sz="3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7569" y="1648712"/>
            <a:ext cx="106367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ALMAS, S.P. Análise das estatísticas relacionadas ao jogo que discriminam as equipes vencedoras das perdedoras no basquetebol profissional brasileiro. Revista Brasileira Educação Física Esporte, v. 29, n. 4, 2015.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BLANCO</a:t>
            </a:r>
            <a:r>
              <a:rPr lang="pt-BR" dirty="0"/>
              <a:t>, V.; SALMERÓN, R.; GÓMEZ-HARO, S. A </a:t>
            </a:r>
            <a:r>
              <a:rPr lang="pt-BR" dirty="0" err="1"/>
              <a:t>Multicriteria</a:t>
            </a:r>
            <a:r>
              <a:rPr lang="pt-BR" dirty="0"/>
              <a:t> </a:t>
            </a:r>
            <a:r>
              <a:rPr lang="pt-BR" dirty="0" err="1"/>
              <a:t>Selection</a:t>
            </a:r>
            <a:r>
              <a:rPr lang="pt-BR" dirty="0"/>
              <a:t> System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Player Performance: Case </a:t>
            </a:r>
            <a:r>
              <a:rPr lang="pt-BR" dirty="0" err="1"/>
              <a:t>Study</a:t>
            </a:r>
            <a:r>
              <a:rPr lang="pt-BR" dirty="0"/>
              <a:t>—The Spanish ACB </a:t>
            </a:r>
            <a:r>
              <a:rPr lang="pt-BR" dirty="0" err="1"/>
              <a:t>Basketball</a:t>
            </a:r>
            <a:r>
              <a:rPr lang="pt-BR" dirty="0"/>
              <a:t> </a:t>
            </a:r>
            <a:r>
              <a:rPr lang="pt-BR" dirty="0" err="1"/>
              <a:t>League</a:t>
            </a:r>
            <a:r>
              <a:rPr lang="pt-BR" dirty="0"/>
              <a:t>. </a:t>
            </a:r>
            <a:r>
              <a:rPr lang="pt-BR" dirty="0" err="1"/>
              <a:t>Group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Negotiation</a:t>
            </a:r>
            <a:r>
              <a:rPr lang="pt-BR" dirty="0"/>
              <a:t>, v. 27, p. 1029-1046, 2018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GARCÍA, J.; IBÁÑEZ, S.J.; CAÑADAS, M.; ANTÚNEZ, A. </a:t>
            </a:r>
            <a:r>
              <a:rPr lang="pt-BR" dirty="0" err="1"/>
              <a:t>Complex</a:t>
            </a:r>
            <a:r>
              <a:rPr lang="pt-BR" dirty="0"/>
              <a:t> Systems </a:t>
            </a:r>
            <a:r>
              <a:rPr lang="pt-BR" dirty="0" err="1"/>
              <a:t>Theory</a:t>
            </a:r>
            <a:r>
              <a:rPr lang="pt-BR" dirty="0"/>
              <a:t> in Team Sports. </a:t>
            </a:r>
            <a:r>
              <a:rPr lang="pt-BR" dirty="0" err="1"/>
              <a:t>Example</a:t>
            </a:r>
            <a:r>
              <a:rPr lang="pt-BR" dirty="0"/>
              <a:t> in 5 </a:t>
            </a:r>
            <a:r>
              <a:rPr lang="pt-BR" dirty="0" err="1"/>
              <a:t>on</a:t>
            </a:r>
            <a:r>
              <a:rPr lang="pt-BR" dirty="0"/>
              <a:t> 5 </a:t>
            </a:r>
            <a:r>
              <a:rPr lang="pt-BR" dirty="0" err="1"/>
              <a:t>basketball</a:t>
            </a:r>
            <a:r>
              <a:rPr lang="pt-BR" dirty="0"/>
              <a:t> </a:t>
            </a:r>
            <a:r>
              <a:rPr lang="pt-BR" dirty="0" err="1"/>
              <a:t>contest</a:t>
            </a:r>
            <a:r>
              <a:rPr lang="pt-BR" dirty="0"/>
              <a:t>. Revista de Psicologia </a:t>
            </a:r>
            <a:r>
              <a:rPr lang="pt-BR" dirty="0" err="1"/>
              <a:t>del</a:t>
            </a:r>
            <a:r>
              <a:rPr lang="pt-BR" dirty="0"/>
              <a:t> Deporte, v. 22, n. 1, p. 209-213, 2013.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LUTZ</a:t>
            </a:r>
            <a:r>
              <a:rPr lang="pt-BR" dirty="0"/>
              <a:t>, D. A Cluster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NBA Players. Disponível em: </a:t>
            </a:r>
          </a:p>
          <a:p>
            <a:r>
              <a:rPr lang="pt-BR" dirty="0"/>
              <a:t>https://www.sloansportsconference.com/research-papers/a-cluster-analysis-of-nba-players. </a:t>
            </a:r>
          </a:p>
          <a:p>
            <a:r>
              <a:rPr lang="pt-BR" dirty="0" smtClean="0"/>
              <a:t>2012.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522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AFECFFA7-3C1C-41A1-F80E-5E9335BC9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6315" y="2325353"/>
            <a:ext cx="6489032" cy="1103647"/>
          </a:xfrm>
        </p:spPr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84041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9834F-FE02-391F-B9C2-31C0472508B4}"/>
              </a:ext>
            </a:extLst>
          </p:cNvPr>
          <p:cNvSpPr txBox="1">
            <a:spLocks/>
          </p:cNvSpPr>
          <p:nvPr/>
        </p:nvSpPr>
        <p:spPr>
          <a:xfrm>
            <a:off x="624935" y="379778"/>
            <a:ext cx="1097280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Visão</a:t>
            </a:r>
            <a:r>
              <a:rPr lang="en-US" b="1" dirty="0"/>
              <a:t> do </a:t>
            </a:r>
            <a:r>
              <a:rPr lang="pt-BR" b="1" dirty="0"/>
              <a:t>Treinador</a:t>
            </a:r>
          </a:p>
        </p:txBody>
      </p:sp>
      <p:sp>
        <p:nvSpPr>
          <p:cNvPr id="3" name="Freeform 49">
            <a:extLst>
              <a:ext uri="{FF2B5EF4-FFF2-40B4-BE49-F238E27FC236}">
                <a16:creationId xmlns:a16="http://schemas.microsoft.com/office/drawing/2014/main" xmlns="" id="{0517D63E-B078-B29D-923B-A1A6E2B61224}"/>
              </a:ext>
            </a:extLst>
          </p:cNvPr>
          <p:cNvSpPr/>
          <p:nvPr/>
        </p:nvSpPr>
        <p:spPr>
          <a:xfrm>
            <a:off x="4237703" y="1210873"/>
            <a:ext cx="6107502" cy="4934310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xmlns="" id="{8CFA878B-BB3A-3E0C-4BDE-47E4C23EBDCD}"/>
              </a:ext>
            </a:extLst>
          </p:cNvPr>
          <p:cNvSpPr>
            <a:spLocks/>
          </p:cNvSpPr>
          <p:nvPr/>
        </p:nvSpPr>
        <p:spPr bwMode="auto">
          <a:xfrm>
            <a:off x="1507203" y="2772810"/>
            <a:ext cx="1716119" cy="2127753"/>
          </a:xfrm>
          <a:custGeom>
            <a:avLst/>
            <a:gdLst>
              <a:gd name="T0" fmla="*/ 937 w 1751"/>
              <a:gd name="T1" fmla="*/ 3 h 2171"/>
              <a:gd name="T2" fmla="*/ 1051 w 1751"/>
              <a:gd name="T3" fmla="*/ 17 h 2171"/>
              <a:gd name="T4" fmla="*/ 1105 w 1751"/>
              <a:gd name="T5" fmla="*/ 27 h 2171"/>
              <a:gd name="T6" fmla="*/ 1126 w 1751"/>
              <a:gd name="T7" fmla="*/ 33 h 2171"/>
              <a:gd name="T8" fmla="*/ 1196 w 1751"/>
              <a:gd name="T9" fmla="*/ 60 h 2171"/>
              <a:gd name="T10" fmla="*/ 1300 w 1751"/>
              <a:gd name="T11" fmla="*/ 113 h 2171"/>
              <a:gd name="T12" fmla="*/ 1413 w 1751"/>
              <a:gd name="T13" fmla="*/ 199 h 2171"/>
              <a:gd name="T14" fmla="*/ 1518 w 1751"/>
              <a:gd name="T15" fmla="*/ 321 h 2171"/>
              <a:gd name="T16" fmla="*/ 1592 w 1751"/>
              <a:gd name="T17" fmla="*/ 487 h 2171"/>
              <a:gd name="T18" fmla="*/ 1612 w 1751"/>
              <a:gd name="T19" fmla="*/ 701 h 2171"/>
              <a:gd name="T20" fmla="*/ 1594 w 1751"/>
              <a:gd name="T21" fmla="*/ 840 h 2171"/>
              <a:gd name="T22" fmla="*/ 1574 w 1751"/>
              <a:gd name="T23" fmla="*/ 935 h 2171"/>
              <a:gd name="T24" fmla="*/ 1571 w 1751"/>
              <a:gd name="T25" fmla="*/ 994 h 2171"/>
              <a:gd name="T26" fmla="*/ 1605 w 1751"/>
              <a:gd name="T27" fmla="*/ 1068 h 2171"/>
              <a:gd name="T28" fmla="*/ 1653 w 1751"/>
              <a:gd name="T29" fmla="*/ 1150 h 2171"/>
              <a:gd name="T30" fmla="*/ 1731 w 1751"/>
              <a:gd name="T31" fmla="*/ 1258 h 2171"/>
              <a:gd name="T32" fmla="*/ 1746 w 1751"/>
              <a:gd name="T33" fmla="*/ 1338 h 2171"/>
              <a:gd name="T34" fmla="*/ 1664 w 1751"/>
              <a:gd name="T35" fmla="*/ 1379 h 2171"/>
              <a:gd name="T36" fmla="*/ 1603 w 1751"/>
              <a:gd name="T37" fmla="*/ 1413 h 2171"/>
              <a:gd name="T38" fmla="*/ 1599 w 1751"/>
              <a:gd name="T39" fmla="*/ 1459 h 2171"/>
              <a:gd name="T40" fmla="*/ 1616 w 1751"/>
              <a:gd name="T41" fmla="*/ 1494 h 2171"/>
              <a:gd name="T42" fmla="*/ 1567 w 1751"/>
              <a:gd name="T43" fmla="*/ 1555 h 2171"/>
              <a:gd name="T44" fmla="*/ 1581 w 1751"/>
              <a:gd name="T45" fmla="*/ 1656 h 2171"/>
              <a:gd name="T46" fmla="*/ 1546 w 1751"/>
              <a:gd name="T47" fmla="*/ 1698 h 2171"/>
              <a:gd name="T48" fmla="*/ 1550 w 1751"/>
              <a:gd name="T49" fmla="*/ 1757 h 2171"/>
              <a:gd name="T50" fmla="*/ 1559 w 1751"/>
              <a:gd name="T51" fmla="*/ 1843 h 2171"/>
              <a:gd name="T52" fmla="*/ 1550 w 1751"/>
              <a:gd name="T53" fmla="*/ 1923 h 2171"/>
              <a:gd name="T54" fmla="*/ 1497 w 1751"/>
              <a:gd name="T55" fmla="*/ 1958 h 2171"/>
              <a:gd name="T56" fmla="*/ 1386 w 1751"/>
              <a:gd name="T57" fmla="*/ 1956 h 2171"/>
              <a:gd name="T58" fmla="*/ 1259 w 1751"/>
              <a:gd name="T59" fmla="*/ 1939 h 2171"/>
              <a:gd name="T60" fmla="*/ 1170 w 1751"/>
              <a:gd name="T61" fmla="*/ 1922 h 2171"/>
              <a:gd name="T62" fmla="*/ 1152 w 1751"/>
              <a:gd name="T63" fmla="*/ 1930 h 2171"/>
              <a:gd name="T64" fmla="*/ 1124 w 1751"/>
              <a:gd name="T65" fmla="*/ 1996 h 2171"/>
              <a:gd name="T66" fmla="*/ 1087 w 1751"/>
              <a:gd name="T67" fmla="*/ 2089 h 2171"/>
              <a:gd name="T68" fmla="*/ 1062 w 1751"/>
              <a:gd name="T69" fmla="*/ 2163 h 2171"/>
              <a:gd name="T70" fmla="*/ 986 w 1751"/>
              <a:gd name="T71" fmla="*/ 2169 h 2171"/>
              <a:gd name="T72" fmla="*/ 844 w 1751"/>
              <a:gd name="T73" fmla="*/ 2145 h 2171"/>
              <a:gd name="T74" fmla="*/ 663 w 1751"/>
              <a:gd name="T75" fmla="*/ 2103 h 2171"/>
              <a:gd name="T76" fmla="*/ 472 w 1751"/>
              <a:gd name="T77" fmla="*/ 2050 h 2171"/>
              <a:gd name="T78" fmla="*/ 301 w 1751"/>
              <a:gd name="T79" fmla="*/ 2000 h 2171"/>
              <a:gd name="T80" fmla="*/ 178 w 1751"/>
              <a:gd name="T81" fmla="*/ 1963 h 2171"/>
              <a:gd name="T82" fmla="*/ 130 w 1751"/>
              <a:gd name="T83" fmla="*/ 1948 h 2171"/>
              <a:gd name="T84" fmla="*/ 154 w 1751"/>
              <a:gd name="T85" fmla="*/ 1914 h 2171"/>
              <a:gd name="T86" fmla="*/ 205 w 1751"/>
              <a:gd name="T87" fmla="*/ 1825 h 2171"/>
              <a:gd name="T88" fmla="*/ 253 w 1751"/>
              <a:gd name="T89" fmla="*/ 1704 h 2171"/>
              <a:gd name="T90" fmla="*/ 267 w 1751"/>
              <a:gd name="T91" fmla="*/ 1584 h 2171"/>
              <a:gd name="T92" fmla="*/ 230 w 1751"/>
              <a:gd name="T93" fmla="*/ 1499 h 2171"/>
              <a:gd name="T94" fmla="*/ 164 w 1751"/>
              <a:gd name="T95" fmla="*/ 1392 h 2171"/>
              <a:gd name="T96" fmla="*/ 91 w 1751"/>
              <a:gd name="T97" fmla="*/ 1260 h 2171"/>
              <a:gd name="T98" fmla="*/ 28 w 1751"/>
              <a:gd name="T99" fmla="*/ 1094 h 2171"/>
              <a:gd name="T100" fmla="*/ 0 w 1751"/>
              <a:gd name="T101" fmla="*/ 891 h 2171"/>
              <a:gd name="T102" fmla="*/ 26 w 1751"/>
              <a:gd name="T103" fmla="*/ 642 h 2171"/>
              <a:gd name="T104" fmla="*/ 118 w 1751"/>
              <a:gd name="T105" fmla="*/ 379 h 2171"/>
              <a:gd name="T106" fmla="*/ 255 w 1751"/>
              <a:gd name="T107" fmla="*/ 199 h 2171"/>
              <a:gd name="T108" fmla="*/ 424 w 1751"/>
              <a:gd name="T109" fmla="*/ 85 h 2171"/>
              <a:gd name="T110" fmla="*/ 605 w 1751"/>
              <a:gd name="T111" fmla="*/ 24 h 2171"/>
              <a:gd name="T112" fmla="*/ 783 w 1751"/>
              <a:gd name="T113" fmla="*/ 1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1" h="2171">
                <a:moveTo>
                  <a:pt x="824" y="0"/>
                </a:moveTo>
                <a:lnTo>
                  <a:pt x="863" y="0"/>
                </a:lnTo>
                <a:lnTo>
                  <a:pt x="901" y="1"/>
                </a:lnTo>
                <a:lnTo>
                  <a:pt x="937" y="3"/>
                </a:lnTo>
                <a:lnTo>
                  <a:pt x="970" y="5"/>
                </a:lnTo>
                <a:lnTo>
                  <a:pt x="1000" y="9"/>
                </a:lnTo>
                <a:lnTo>
                  <a:pt x="1027" y="13"/>
                </a:lnTo>
                <a:lnTo>
                  <a:pt x="1051" y="17"/>
                </a:lnTo>
                <a:lnTo>
                  <a:pt x="1070" y="20"/>
                </a:lnTo>
                <a:lnTo>
                  <a:pt x="1086" y="22"/>
                </a:lnTo>
                <a:lnTo>
                  <a:pt x="1099" y="26"/>
                </a:lnTo>
                <a:lnTo>
                  <a:pt x="1105" y="27"/>
                </a:lnTo>
                <a:lnTo>
                  <a:pt x="1108" y="28"/>
                </a:lnTo>
                <a:lnTo>
                  <a:pt x="1110" y="28"/>
                </a:lnTo>
                <a:lnTo>
                  <a:pt x="1116" y="30"/>
                </a:lnTo>
                <a:lnTo>
                  <a:pt x="1126" y="33"/>
                </a:lnTo>
                <a:lnTo>
                  <a:pt x="1139" y="37"/>
                </a:lnTo>
                <a:lnTo>
                  <a:pt x="1155" y="43"/>
                </a:lnTo>
                <a:lnTo>
                  <a:pt x="1175" y="51"/>
                </a:lnTo>
                <a:lnTo>
                  <a:pt x="1196" y="60"/>
                </a:lnTo>
                <a:lnTo>
                  <a:pt x="1220" y="70"/>
                </a:lnTo>
                <a:lnTo>
                  <a:pt x="1245" y="83"/>
                </a:lnTo>
                <a:lnTo>
                  <a:pt x="1271" y="96"/>
                </a:lnTo>
                <a:lnTo>
                  <a:pt x="1300" y="113"/>
                </a:lnTo>
                <a:lnTo>
                  <a:pt x="1327" y="132"/>
                </a:lnTo>
                <a:lnTo>
                  <a:pt x="1356" y="151"/>
                </a:lnTo>
                <a:lnTo>
                  <a:pt x="1385" y="174"/>
                </a:lnTo>
                <a:lnTo>
                  <a:pt x="1413" y="199"/>
                </a:lnTo>
                <a:lnTo>
                  <a:pt x="1442" y="226"/>
                </a:lnTo>
                <a:lnTo>
                  <a:pt x="1468" y="255"/>
                </a:lnTo>
                <a:lnTo>
                  <a:pt x="1494" y="287"/>
                </a:lnTo>
                <a:lnTo>
                  <a:pt x="1518" y="321"/>
                </a:lnTo>
                <a:lnTo>
                  <a:pt x="1541" y="359"/>
                </a:lnTo>
                <a:lnTo>
                  <a:pt x="1560" y="399"/>
                </a:lnTo>
                <a:lnTo>
                  <a:pt x="1577" y="442"/>
                </a:lnTo>
                <a:lnTo>
                  <a:pt x="1592" y="487"/>
                </a:lnTo>
                <a:lnTo>
                  <a:pt x="1602" y="536"/>
                </a:lnTo>
                <a:lnTo>
                  <a:pt x="1610" y="587"/>
                </a:lnTo>
                <a:lnTo>
                  <a:pt x="1613" y="642"/>
                </a:lnTo>
                <a:lnTo>
                  <a:pt x="1612" y="701"/>
                </a:lnTo>
                <a:lnTo>
                  <a:pt x="1606" y="762"/>
                </a:lnTo>
                <a:lnTo>
                  <a:pt x="1596" y="827"/>
                </a:lnTo>
                <a:lnTo>
                  <a:pt x="1596" y="831"/>
                </a:lnTo>
                <a:lnTo>
                  <a:pt x="1594" y="840"/>
                </a:lnTo>
                <a:lnTo>
                  <a:pt x="1592" y="856"/>
                </a:lnTo>
                <a:lnTo>
                  <a:pt x="1588" y="876"/>
                </a:lnTo>
                <a:lnTo>
                  <a:pt x="1581" y="903"/>
                </a:lnTo>
                <a:lnTo>
                  <a:pt x="1574" y="935"/>
                </a:lnTo>
                <a:lnTo>
                  <a:pt x="1562" y="973"/>
                </a:lnTo>
                <a:lnTo>
                  <a:pt x="1563" y="975"/>
                </a:lnTo>
                <a:lnTo>
                  <a:pt x="1566" y="983"/>
                </a:lnTo>
                <a:lnTo>
                  <a:pt x="1571" y="994"/>
                </a:lnTo>
                <a:lnTo>
                  <a:pt x="1577" y="1009"/>
                </a:lnTo>
                <a:lnTo>
                  <a:pt x="1586" y="1027"/>
                </a:lnTo>
                <a:lnTo>
                  <a:pt x="1595" y="1048"/>
                </a:lnTo>
                <a:lnTo>
                  <a:pt x="1605" y="1068"/>
                </a:lnTo>
                <a:lnTo>
                  <a:pt x="1617" y="1090"/>
                </a:lnTo>
                <a:lnTo>
                  <a:pt x="1628" y="1111"/>
                </a:lnTo>
                <a:lnTo>
                  <a:pt x="1641" y="1132"/>
                </a:lnTo>
                <a:lnTo>
                  <a:pt x="1653" y="1150"/>
                </a:lnTo>
                <a:lnTo>
                  <a:pt x="1664" y="1166"/>
                </a:lnTo>
                <a:lnTo>
                  <a:pt x="1693" y="1200"/>
                </a:lnTo>
                <a:lnTo>
                  <a:pt x="1714" y="1231"/>
                </a:lnTo>
                <a:lnTo>
                  <a:pt x="1731" y="1258"/>
                </a:lnTo>
                <a:lnTo>
                  <a:pt x="1744" y="1282"/>
                </a:lnTo>
                <a:lnTo>
                  <a:pt x="1750" y="1303"/>
                </a:lnTo>
                <a:lnTo>
                  <a:pt x="1751" y="1322"/>
                </a:lnTo>
                <a:lnTo>
                  <a:pt x="1746" y="1338"/>
                </a:lnTo>
                <a:lnTo>
                  <a:pt x="1735" y="1351"/>
                </a:lnTo>
                <a:lnTo>
                  <a:pt x="1718" y="1363"/>
                </a:lnTo>
                <a:lnTo>
                  <a:pt x="1695" y="1372"/>
                </a:lnTo>
                <a:lnTo>
                  <a:pt x="1664" y="1379"/>
                </a:lnTo>
                <a:lnTo>
                  <a:pt x="1642" y="1385"/>
                </a:lnTo>
                <a:lnTo>
                  <a:pt x="1625" y="1393"/>
                </a:lnTo>
                <a:lnTo>
                  <a:pt x="1612" y="1402"/>
                </a:lnTo>
                <a:lnTo>
                  <a:pt x="1603" y="1413"/>
                </a:lnTo>
                <a:lnTo>
                  <a:pt x="1599" y="1424"/>
                </a:lnTo>
                <a:lnTo>
                  <a:pt x="1596" y="1436"/>
                </a:lnTo>
                <a:lnTo>
                  <a:pt x="1596" y="1448"/>
                </a:lnTo>
                <a:lnTo>
                  <a:pt x="1599" y="1459"/>
                </a:lnTo>
                <a:lnTo>
                  <a:pt x="1603" y="1471"/>
                </a:lnTo>
                <a:lnTo>
                  <a:pt x="1606" y="1480"/>
                </a:lnTo>
                <a:lnTo>
                  <a:pt x="1611" y="1488"/>
                </a:lnTo>
                <a:lnTo>
                  <a:pt x="1616" y="1494"/>
                </a:lnTo>
                <a:lnTo>
                  <a:pt x="1618" y="1498"/>
                </a:lnTo>
                <a:lnTo>
                  <a:pt x="1619" y="1500"/>
                </a:lnTo>
                <a:lnTo>
                  <a:pt x="1604" y="1543"/>
                </a:lnTo>
                <a:lnTo>
                  <a:pt x="1567" y="1555"/>
                </a:lnTo>
                <a:lnTo>
                  <a:pt x="1593" y="1576"/>
                </a:lnTo>
                <a:lnTo>
                  <a:pt x="1591" y="1650"/>
                </a:lnTo>
                <a:lnTo>
                  <a:pt x="1587" y="1651"/>
                </a:lnTo>
                <a:lnTo>
                  <a:pt x="1581" y="1656"/>
                </a:lnTo>
                <a:lnTo>
                  <a:pt x="1572" y="1663"/>
                </a:lnTo>
                <a:lnTo>
                  <a:pt x="1562" y="1673"/>
                </a:lnTo>
                <a:lnTo>
                  <a:pt x="1553" y="1684"/>
                </a:lnTo>
                <a:lnTo>
                  <a:pt x="1546" y="1698"/>
                </a:lnTo>
                <a:lnTo>
                  <a:pt x="1544" y="1714"/>
                </a:lnTo>
                <a:lnTo>
                  <a:pt x="1545" y="1725"/>
                </a:lnTo>
                <a:lnTo>
                  <a:pt x="1546" y="1740"/>
                </a:lnTo>
                <a:lnTo>
                  <a:pt x="1550" y="1757"/>
                </a:lnTo>
                <a:lnTo>
                  <a:pt x="1552" y="1776"/>
                </a:lnTo>
                <a:lnTo>
                  <a:pt x="1555" y="1798"/>
                </a:lnTo>
                <a:lnTo>
                  <a:pt x="1558" y="1821"/>
                </a:lnTo>
                <a:lnTo>
                  <a:pt x="1559" y="1843"/>
                </a:lnTo>
                <a:lnTo>
                  <a:pt x="1560" y="1865"/>
                </a:lnTo>
                <a:lnTo>
                  <a:pt x="1559" y="1887"/>
                </a:lnTo>
                <a:lnTo>
                  <a:pt x="1555" y="1906"/>
                </a:lnTo>
                <a:lnTo>
                  <a:pt x="1550" y="1923"/>
                </a:lnTo>
                <a:lnTo>
                  <a:pt x="1542" y="1938"/>
                </a:lnTo>
                <a:lnTo>
                  <a:pt x="1530" y="1948"/>
                </a:lnTo>
                <a:lnTo>
                  <a:pt x="1517" y="1954"/>
                </a:lnTo>
                <a:lnTo>
                  <a:pt x="1497" y="1958"/>
                </a:lnTo>
                <a:lnTo>
                  <a:pt x="1474" y="1959"/>
                </a:lnTo>
                <a:lnTo>
                  <a:pt x="1447" y="1959"/>
                </a:lnTo>
                <a:lnTo>
                  <a:pt x="1418" y="1958"/>
                </a:lnTo>
                <a:lnTo>
                  <a:pt x="1386" y="1956"/>
                </a:lnTo>
                <a:lnTo>
                  <a:pt x="1354" y="1953"/>
                </a:lnTo>
                <a:lnTo>
                  <a:pt x="1321" y="1948"/>
                </a:lnTo>
                <a:lnTo>
                  <a:pt x="1289" y="1943"/>
                </a:lnTo>
                <a:lnTo>
                  <a:pt x="1259" y="1939"/>
                </a:lnTo>
                <a:lnTo>
                  <a:pt x="1231" y="1934"/>
                </a:lnTo>
                <a:lnTo>
                  <a:pt x="1206" y="1930"/>
                </a:lnTo>
                <a:lnTo>
                  <a:pt x="1186" y="1925"/>
                </a:lnTo>
                <a:lnTo>
                  <a:pt x="1170" y="1922"/>
                </a:lnTo>
                <a:lnTo>
                  <a:pt x="1160" y="1921"/>
                </a:lnTo>
                <a:lnTo>
                  <a:pt x="1156" y="1920"/>
                </a:lnTo>
                <a:lnTo>
                  <a:pt x="1155" y="1922"/>
                </a:lnTo>
                <a:lnTo>
                  <a:pt x="1152" y="1930"/>
                </a:lnTo>
                <a:lnTo>
                  <a:pt x="1146" y="1941"/>
                </a:lnTo>
                <a:lnTo>
                  <a:pt x="1141" y="1956"/>
                </a:lnTo>
                <a:lnTo>
                  <a:pt x="1133" y="1974"/>
                </a:lnTo>
                <a:lnTo>
                  <a:pt x="1124" y="1996"/>
                </a:lnTo>
                <a:lnTo>
                  <a:pt x="1114" y="2017"/>
                </a:lnTo>
                <a:lnTo>
                  <a:pt x="1105" y="2041"/>
                </a:lnTo>
                <a:lnTo>
                  <a:pt x="1096" y="2065"/>
                </a:lnTo>
                <a:lnTo>
                  <a:pt x="1087" y="2089"/>
                </a:lnTo>
                <a:lnTo>
                  <a:pt x="1079" y="2113"/>
                </a:lnTo>
                <a:lnTo>
                  <a:pt x="1072" y="2136"/>
                </a:lnTo>
                <a:lnTo>
                  <a:pt x="1067" y="2155"/>
                </a:lnTo>
                <a:lnTo>
                  <a:pt x="1062" y="2163"/>
                </a:lnTo>
                <a:lnTo>
                  <a:pt x="1051" y="2167"/>
                </a:lnTo>
                <a:lnTo>
                  <a:pt x="1034" y="2170"/>
                </a:lnTo>
                <a:lnTo>
                  <a:pt x="1012" y="2171"/>
                </a:lnTo>
                <a:lnTo>
                  <a:pt x="986" y="2169"/>
                </a:lnTo>
                <a:lnTo>
                  <a:pt x="955" y="2165"/>
                </a:lnTo>
                <a:lnTo>
                  <a:pt x="921" y="2159"/>
                </a:lnTo>
                <a:lnTo>
                  <a:pt x="884" y="2153"/>
                </a:lnTo>
                <a:lnTo>
                  <a:pt x="844" y="2145"/>
                </a:lnTo>
                <a:lnTo>
                  <a:pt x="801" y="2136"/>
                </a:lnTo>
                <a:lnTo>
                  <a:pt x="756" y="2125"/>
                </a:lnTo>
                <a:lnTo>
                  <a:pt x="710" y="2114"/>
                </a:lnTo>
                <a:lnTo>
                  <a:pt x="663" y="2103"/>
                </a:lnTo>
                <a:lnTo>
                  <a:pt x="614" y="2090"/>
                </a:lnTo>
                <a:lnTo>
                  <a:pt x="567" y="2076"/>
                </a:lnTo>
                <a:lnTo>
                  <a:pt x="519" y="2064"/>
                </a:lnTo>
                <a:lnTo>
                  <a:pt x="472" y="2050"/>
                </a:lnTo>
                <a:lnTo>
                  <a:pt x="427" y="2038"/>
                </a:lnTo>
                <a:lnTo>
                  <a:pt x="383" y="2025"/>
                </a:lnTo>
                <a:lnTo>
                  <a:pt x="341" y="2013"/>
                </a:lnTo>
                <a:lnTo>
                  <a:pt x="301" y="2000"/>
                </a:lnTo>
                <a:lnTo>
                  <a:pt x="264" y="1990"/>
                </a:lnTo>
                <a:lnTo>
                  <a:pt x="231" y="1980"/>
                </a:lnTo>
                <a:lnTo>
                  <a:pt x="202" y="1971"/>
                </a:lnTo>
                <a:lnTo>
                  <a:pt x="178" y="1963"/>
                </a:lnTo>
                <a:lnTo>
                  <a:pt x="158" y="1957"/>
                </a:lnTo>
                <a:lnTo>
                  <a:pt x="143" y="1953"/>
                </a:lnTo>
                <a:lnTo>
                  <a:pt x="134" y="1949"/>
                </a:lnTo>
                <a:lnTo>
                  <a:pt x="130" y="1948"/>
                </a:lnTo>
                <a:lnTo>
                  <a:pt x="131" y="1946"/>
                </a:lnTo>
                <a:lnTo>
                  <a:pt x="137" y="1939"/>
                </a:lnTo>
                <a:lnTo>
                  <a:pt x="144" y="1929"/>
                </a:lnTo>
                <a:lnTo>
                  <a:pt x="154" y="1914"/>
                </a:lnTo>
                <a:lnTo>
                  <a:pt x="166" y="1896"/>
                </a:lnTo>
                <a:lnTo>
                  <a:pt x="178" y="1875"/>
                </a:lnTo>
                <a:lnTo>
                  <a:pt x="192" y="1851"/>
                </a:lnTo>
                <a:lnTo>
                  <a:pt x="205" y="1825"/>
                </a:lnTo>
                <a:lnTo>
                  <a:pt x="219" y="1797"/>
                </a:lnTo>
                <a:lnTo>
                  <a:pt x="233" y="1767"/>
                </a:lnTo>
                <a:lnTo>
                  <a:pt x="244" y="1735"/>
                </a:lnTo>
                <a:lnTo>
                  <a:pt x="253" y="1704"/>
                </a:lnTo>
                <a:lnTo>
                  <a:pt x="261" y="1671"/>
                </a:lnTo>
                <a:lnTo>
                  <a:pt x="267" y="1637"/>
                </a:lnTo>
                <a:lnTo>
                  <a:pt x="268" y="1604"/>
                </a:lnTo>
                <a:lnTo>
                  <a:pt x="267" y="1584"/>
                </a:lnTo>
                <a:lnTo>
                  <a:pt x="261" y="1565"/>
                </a:lnTo>
                <a:lnTo>
                  <a:pt x="253" y="1543"/>
                </a:lnTo>
                <a:lnTo>
                  <a:pt x="243" y="1522"/>
                </a:lnTo>
                <a:lnTo>
                  <a:pt x="230" y="1499"/>
                </a:lnTo>
                <a:lnTo>
                  <a:pt x="216" y="1474"/>
                </a:lnTo>
                <a:lnTo>
                  <a:pt x="200" y="1449"/>
                </a:lnTo>
                <a:lnTo>
                  <a:pt x="183" y="1422"/>
                </a:lnTo>
                <a:lnTo>
                  <a:pt x="164" y="1392"/>
                </a:lnTo>
                <a:lnTo>
                  <a:pt x="146" y="1363"/>
                </a:lnTo>
                <a:lnTo>
                  <a:pt x="127" y="1330"/>
                </a:lnTo>
                <a:lnTo>
                  <a:pt x="109" y="1296"/>
                </a:lnTo>
                <a:lnTo>
                  <a:pt x="91" y="1260"/>
                </a:lnTo>
                <a:lnTo>
                  <a:pt x="72" y="1222"/>
                </a:lnTo>
                <a:lnTo>
                  <a:pt x="56" y="1182"/>
                </a:lnTo>
                <a:lnTo>
                  <a:pt x="41" y="1140"/>
                </a:lnTo>
                <a:lnTo>
                  <a:pt x="28" y="1094"/>
                </a:lnTo>
                <a:lnTo>
                  <a:pt x="17" y="1048"/>
                </a:lnTo>
                <a:lnTo>
                  <a:pt x="8" y="998"/>
                </a:lnTo>
                <a:lnTo>
                  <a:pt x="2" y="945"/>
                </a:lnTo>
                <a:lnTo>
                  <a:pt x="0" y="891"/>
                </a:lnTo>
                <a:lnTo>
                  <a:pt x="0" y="833"/>
                </a:lnTo>
                <a:lnTo>
                  <a:pt x="4" y="773"/>
                </a:lnTo>
                <a:lnTo>
                  <a:pt x="13" y="709"/>
                </a:lnTo>
                <a:lnTo>
                  <a:pt x="26" y="642"/>
                </a:lnTo>
                <a:lnTo>
                  <a:pt x="44" y="573"/>
                </a:lnTo>
                <a:lnTo>
                  <a:pt x="67" y="499"/>
                </a:lnTo>
                <a:lnTo>
                  <a:pt x="91" y="437"/>
                </a:lnTo>
                <a:lnTo>
                  <a:pt x="118" y="379"/>
                </a:lnTo>
                <a:lnTo>
                  <a:pt x="149" y="327"/>
                </a:lnTo>
                <a:lnTo>
                  <a:pt x="181" y="280"/>
                </a:lnTo>
                <a:lnTo>
                  <a:pt x="218" y="237"/>
                </a:lnTo>
                <a:lnTo>
                  <a:pt x="255" y="199"/>
                </a:lnTo>
                <a:lnTo>
                  <a:pt x="295" y="165"/>
                </a:lnTo>
                <a:lnTo>
                  <a:pt x="337" y="135"/>
                </a:lnTo>
                <a:lnTo>
                  <a:pt x="380" y="108"/>
                </a:lnTo>
                <a:lnTo>
                  <a:pt x="424" y="85"/>
                </a:lnTo>
                <a:lnTo>
                  <a:pt x="469" y="66"/>
                </a:lnTo>
                <a:lnTo>
                  <a:pt x="514" y="49"/>
                </a:lnTo>
                <a:lnTo>
                  <a:pt x="560" y="35"/>
                </a:lnTo>
                <a:lnTo>
                  <a:pt x="605" y="24"/>
                </a:lnTo>
                <a:lnTo>
                  <a:pt x="651" y="14"/>
                </a:lnTo>
                <a:lnTo>
                  <a:pt x="696" y="8"/>
                </a:lnTo>
                <a:lnTo>
                  <a:pt x="739" y="3"/>
                </a:lnTo>
                <a:lnTo>
                  <a:pt x="783" y="1"/>
                </a:lnTo>
                <a:lnTo>
                  <a:pt x="8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xmlns="" id="{9C59D2D1-E7DE-6D79-1A41-7FBCA5D14D42}"/>
              </a:ext>
            </a:extLst>
          </p:cNvPr>
          <p:cNvSpPr>
            <a:spLocks/>
          </p:cNvSpPr>
          <p:nvPr/>
        </p:nvSpPr>
        <p:spPr bwMode="auto">
          <a:xfrm>
            <a:off x="3252723" y="3490227"/>
            <a:ext cx="661554" cy="962438"/>
          </a:xfrm>
          <a:custGeom>
            <a:avLst/>
            <a:gdLst>
              <a:gd name="T0" fmla="*/ 470 w 675"/>
              <a:gd name="T1" fmla="*/ 3 h 982"/>
              <a:gd name="T2" fmla="*/ 506 w 675"/>
              <a:gd name="T3" fmla="*/ 27 h 982"/>
              <a:gd name="T4" fmla="*/ 531 w 675"/>
              <a:gd name="T5" fmla="*/ 85 h 982"/>
              <a:gd name="T6" fmla="*/ 552 w 675"/>
              <a:gd name="T7" fmla="*/ 180 h 982"/>
              <a:gd name="T8" fmla="*/ 600 w 675"/>
              <a:gd name="T9" fmla="*/ 266 h 982"/>
              <a:gd name="T10" fmla="*/ 652 w 675"/>
              <a:gd name="T11" fmla="*/ 337 h 982"/>
              <a:gd name="T12" fmla="*/ 675 w 675"/>
              <a:gd name="T13" fmla="*/ 399 h 982"/>
              <a:gd name="T14" fmla="*/ 668 w 675"/>
              <a:gd name="T15" fmla="*/ 453 h 982"/>
              <a:gd name="T16" fmla="*/ 647 w 675"/>
              <a:gd name="T17" fmla="*/ 545 h 982"/>
              <a:gd name="T18" fmla="*/ 618 w 675"/>
              <a:gd name="T19" fmla="*/ 658 h 982"/>
              <a:gd name="T20" fmla="*/ 586 w 675"/>
              <a:gd name="T21" fmla="*/ 774 h 982"/>
              <a:gd name="T22" fmla="*/ 557 w 675"/>
              <a:gd name="T23" fmla="*/ 878 h 982"/>
              <a:gd name="T24" fmla="*/ 536 w 675"/>
              <a:gd name="T25" fmla="*/ 953 h 982"/>
              <a:gd name="T26" fmla="*/ 528 w 675"/>
              <a:gd name="T27" fmla="*/ 982 h 982"/>
              <a:gd name="T28" fmla="*/ 198 w 675"/>
              <a:gd name="T29" fmla="*/ 922 h 982"/>
              <a:gd name="T30" fmla="*/ 173 w 675"/>
              <a:gd name="T31" fmla="*/ 877 h 982"/>
              <a:gd name="T32" fmla="*/ 138 w 675"/>
              <a:gd name="T33" fmla="*/ 816 h 982"/>
              <a:gd name="T34" fmla="*/ 106 w 675"/>
              <a:gd name="T35" fmla="*/ 759 h 982"/>
              <a:gd name="T36" fmla="*/ 81 w 675"/>
              <a:gd name="T37" fmla="*/ 711 h 982"/>
              <a:gd name="T38" fmla="*/ 44 w 675"/>
              <a:gd name="T39" fmla="*/ 618 h 982"/>
              <a:gd name="T40" fmla="*/ 31 w 675"/>
              <a:gd name="T41" fmla="*/ 520 h 982"/>
              <a:gd name="T42" fmla="*/ 25 w 675"/>
              <a:gd name="T43" fmla="*/ 433 h 982"/>
              <a:gd name="T44" fmla="*/ 18 w 675"/>
              <a:gd name="T45" fmla="*/ 329 h 982"/>
              <a:gd name="T46" fmla="*/ 10 w 675"/>
              <a:gd name="T47" fmla="*/ 242 h 982"/>
              <a:gd name="T48" fmla="*/ 6 w 675"/>
              <a:gd name="T49" fmla="*/ 198 h 982"/>
              <a:gd name="T50" fmla="*/ 3 w 675"/>
              <a:gd name="T51" fmla="*/ 166 h 982"/>
              <a:gd name="T52" fmla="*/ 0 w 675"/>
              <a:gd name="T53" fmla="*/ 117 h 982"/>
              <a:gd name="T54" fmla="*/ 11 w 675"/>
              <a:gd name="T55" fmla="*/ 74 h 982"/>
              <a:gd name="T56" fmla="*/ 55 w 675"/>
              <a:gd name="T57" fmla="*/ 55 h 982"/>
              <a:gd name="T58" fmla="*/ 102 w 675"/>
              <a:gd name="T59" fmla="*/ 68 h 982"/>
              <a:gd name="T60" fmla="*/ 119 w 675"/>
              <a:gd name="T61" fmla="*/ 103 h 982"/>
              <a:gd name="T62" fmla="*/ 135 w 675"/>
              <a:gd name="T63" fmla="*/ 91 h 982"/>
              <a:gd name="T64" fmla="*/ 160 w 675"/>
              <a:gd name="T65" fmla="*/ 51 h 982"/>
              <a:gd name="T66" fmla="*/ 193 w 675"/>
              <a:gd name="T67" fmla="*/ 17 h 982"/>
              <a:gd name="T68" fmla="*/ 232 w 675"/>
              <a:gd name="T69" fmla="*/ 7 h 982"/>
              <a:gd name="T70" fmla="*/ 275 w 675"/>
              <a:gd name="T71" fmla="*/ 7 h 982"/>
              <a:gd name="T72" fmla="*/ 312 w 675"/>
              <a:gd name="T73" fmla="*/ 29 h 982"/>
              <a:gd name="T74" fmla="*/ 332 w 675"/>
              <a:gd name="T75" fmla="*/ 87 h 982"/>
              <a:gd name="T76" fmla="*/ 339 w 675"/>
              <a:gd name="T77" fmla="*/ 118 h 982"/>
              <a:gd name="T78" fmla="*/ 349 w 675"/>
              <a:gd name="T79" fmla="*/ 100 h 982"/>
              <a:gd name="T80" fmla="*/ 363 w 675"/>
              <a:gd name="T81" fmla="*/ 58 h 982"/>
              <a:gd name="T82" fmla="*/ 385 w 675"/>
              <a:gd name="T83" fmla="*/ 17 h 982"/>
              <a:gd name="T84" fmla="*/ 415 w 675"/>
              <a:gd name="T85" fmla="*/ 2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5" h="982">
                <a:moveTo>
                  <a:pt x="443" y="0"/>
                </a:moveTo>
                <a:lnTo>
                  <a:pt x="456" y="1"/>
                </a:lnTo>
                <a:lnTo>
                  <a:pt x="470" y="3"/>
                </a:lnTo>
                <a:lnTo>
                  <a:pt x="483" y="8"/>
                </a:lnTo>
                <a:lnTo>
                  <a:pt x="495" y="16"/>
                </a:lnTo>
                <a:lnTo>
                  <a:pt x="506" y="27"/>
                </a:lnTo>
                <a:lnTo>
                  <a:pt x="516" y="42"/>
                </a:lnTo>
                <a:lnTo>
                  <a:pt x="524" y="61"/>
                </a:lnTo>
                <a:lnTo>
                  <a:pt x="531" y="85"/>
                </a:lnTo>
                <a:lnTo>
                  <a:pt x="535" y="115"/>
                </a:lnTo>
                <a:lnTo>
                  <a:pt x="541" y="149"/>
                </a:lnTo>
                <a:lnTo>
                  <a:pt x="552" y="180"/>
                </a:lnTo>
                <a:lnTo>
                  <a:pt x="565" y="210"/>
                </a:lnTo>
                <a:lnTo>
                  <a:pt x="582" y="238"/>
                </a:lnTo>
                <a:lnTo>
                  <a:pt x="600" y="266"/>
                </a:lnTo>
                <a:lnTo>
                  <a:pt x="619" y="291"/>
                </a:lnTo>
                <a:lnTo>
                  <a:pt x="637" y="315"/>
                </a:lnTo>
                <a:lnTo>
                  <a:pt x="652" y="337"/>
                </a:lnTo>
                <a:lnTo>
                  <a:pt x="664" y="358"/>
                </a:lnTo>
                <a:lnTo>
                  <a:pt x="673" y="378"/>
                </a:lnTo>
                <a:lnTo>
                  <a:pt x="675" y="399"/>
                </a:lnTo>
                <a:lnTo>
                  <a:pt x="675" y="411"/>
                </a:lnTo>
                <a:lnTo>
                  <a:pt x="672" y="429"/>
                </a:lnTo>
                <a:lnTo>
                  <a:pt x="668" y="453"/>
                </a:lnTo>
                <a:lnTo>
                  <a:pt x="662" y="481"/>
                </a:lnTo>
                <a:lnTo>
                  <a:pt x="655" y="511"/>
                </a:lnTo>
                <a:lnTo>
                  <a:pt x="647" y="545"/>
                </a:lnTo>
                <a:lnTo>
                  <a:pt x="638" y="581"/>
                </a:lnTo>
                <a:lnTo>
                  <a:pt x="628" y="619"/>
                </a:lnTo>
                <a:lnTo>
                  <a:pt x="618" y="658"/>
                </a:lnTo>
                <a:lnTo>
                  <a:pt x="607" y="697"/>
                </a:lnTo>
                <a:lnTo>
                  <a:pt x="597" y="736"/>
                </a:lnTo>
                <a:lnTo>
                  <a:pt x="586" y="774"/>
                </a:lnTo>
                <a:lnTo>
                  <a:pt x="575" y="811"/>
                </a:lnTo>
                <a:lnTo>
                  <a:pt x="566" y="847"/>
                </a:lnTo>
                <a:lnTo>
                  <a:pt x="557" y="878"/>
                </a:lnTo>
                <a:lnTo>
                  <a:pt x="549" y="908"/>
                </a:lnTo>
                <a:lnTo>
                  <a:pt x="541" y="933"/>
                </a:lnTo>
                <a:lnTo>
                  <a:pt x="536" y="953"/>
                </a:lnTo>
                <a:lnTo>
                  <a:pt x="531" y="968"/>
                </a:lnTo>
                <a:lnTo>
                  <a:pt x="529" y="978"/>
                </a:lnTo>
                <a:lnTo>
                  <a:pt x="528" y="982"/>
                </a:lnTo>
                <a:lnTo>
                  <a:pt x="205" y="932"/>
                </a:lnTo>
                <a:lnTo>
                  <a:pt x="203" y="930"/>
                </a:lnTo>
                <a:lnTo>
                  <a:pt x="198" y="922"/>
                </a:lnTo>
                <a:lnTo>
                  <a:pt x="191" y="910"/>
                </a:lnTo>
                <a:lnTo>
                  <a:pt x="183" y="894"/>
                </a:lnTo>
                <a:lnTo>
                  <a:pt x="173" y="877"/>
                </a:lnTo>
                <a:lnTo>
                  <a:pt x="162" y="858"/>
                </a:lnTo>
                <a:lnTo>
                  <a:pt x="150" y="837"/>
                </a:lnTo>
                <a:lnTo>
                  <a:pt x="138" y="816"/>
                </a:lnTo>
                <a:lnTo>
                  <a:pt x="127" y="795"/>
                </a:lnTo>
                <a:lnTo>
                  <a:pt x="115" y="776"/>
                </a:lnTo>
                <a:lnTo>
                  <a:pt x="106" y="759"/>
                </a:lnTo>
                <a:lnTo>
                  <a:pt x="98" y="744"/>
                </a:lnTo>
                <a:lnTo>
                  <a:pt x="93" y="733"/>
                </a:lnTo>
                <a:lnTo>
                  <a:pt x="81" y="711"/>
                </a:lnTo>
                <a:lnTo>
                  <a:pt x="69" y="684"/>
                </a:lnTo>
                <a:lnTo>
                  <a:pt x="55" y="653"/>
                </a:lnTo>
                <a:lnTo>
                  <a:pt x="44" y="618"/>
                </a:lnTo>
                <a:lnTo>
                  <a:pt x="35" y="582"/>
                </a:lnTo>
                <a:lnTo>
                  <a:pt x="31" y="542"/>
                </a:lnTo>
                <a:lnTo>
                  <a:pt x="31" y="520"/>
                </a:lnTo>
                <a:lnTo>
                  <a:pt x="30" y="494"/>
                </a:lnTo>
                <a:lnTo>
                  <a:pt x="28" y="465"/>
                </a:lnTo>
                <a:lnTo>
                  <a:pt x="25" y="433"/>
                </a:lnTo>
                <a:lnTo>
                  <a:pt x="23" y="399"/>
                </a:lnTo>
                <a:lnTo>
                  <a:pt x="20" y="363"/>
                </a:lnTo>
                <a:lnTo>
                  <a:pt x="18" y="329"/>
                </a:lnTo>
                <a:lnTo>
                  <a:pt x="14" y="298"/>
                </a:lnTo>
                <a:lnTo>
                  <a:pt x="12" y="267"/>
                </a:lnTo>
                <a:lnTo>
                  <a:pt x="10" y="242"/>
                </a:lnTo>
                <a:lnTo>
                  <a:pt x="7" y="220"/>
                </a:lnTo>
                <a:lnTo>
                  <a:pt x="6" y="205"/>
                </a:lnTo>
                <a:lnTo>
                  <a:pt x="6" y="198"/>
                </a:lnTo>
                <a:lnTo>
                  <a:pt x="5" y="190"/>
                </a:lnTo>
                <a:lnTo>
                  <a:pt x="4" y="179"/>
                </a:lnTo>
                <a:lnTo>
                  <a:pt x="3" y="166"/>
                </a:lnTo>
                <a:lnTo>
                  <a:pt x="0" y="150"/>
                </a:lnTo>
                <a:lnTo>
                  <a:pt x="0" y="133"/>
                </a:lnTo>
                <a:lnTo>
                  <a:pt x="0" y="117"/>
                </a:lnTo>
                <a:lnTo>
                  <a:pt x="2" y="100"/>
                </a:lnTo>
                <a:lnTo>
                  <a:pt x="5" y="86"/>
                </a:lnTo>
                <a:lnTo>
                  <a:pt x="11" y="74"/>
                </a:lnTo>
                <a:lnTo>
                  <a:pt x="20" y="65"/>
                </a:lnTo>
                <a:lnTo>
                  <a:pt x="31" y="59"/>
                </a:lnTo>
                <a:lnTo>
                  <a:pt x="55" y="55"/>
                </a:lnTo>
                <a:lnTo>
                  <a:pt x="74" y="55"/>
                </a:lnTo>
                <a:lnTo>
                  <a:pt x="89" y="60"/>
                </a:lnTo>
                <a:lnTo>
                  <a:pt x="102" y="68"/>
                </a:lnTo>
                <a:lnTo>
                  <a:pt x="110" y="80"/>
                </a:lnTo>
                <a:lnTo>
                  <a:pt x="115" y="96"/>
                </a:lnTo>
                <a:lnTo>
                  <a:pt x="119" y="103"/>
                </a:lnTo>
                <a:lnTo>
                  <a:pt x="122" y="103"/>
                </a:lnTo>
                <a:lnTo>
                  <a:pt x="128" y="99"/>
                </a:lnTo>
                <a:lnTo>
                  <a:pt x="135" y="91"/>
                </a:lnTo>
                <a:lnTo>
                  <a:pt x="141" y="78"/>
                </a:lnTo>
                <a:lnTo>
                  <a:pt x="149" y="66"/>
                </a:lnTo>
                <a:lnTo>
                  <a:pt x="160" y="51"/>
                </a:lnTo>
                <a:lnTo>
                  <a:pt x="170" y="37"/>
                </a:lnTo>
                <a:lnTo>
                  <a:pt x="180" y="26"/>
                </a:lnTo>
                <a:lnTo>
                  <a:pt x="193" y="17"/>
                </a:lnTo>
                <a:lnTo>
                  <a:pt x="205" y="11"/>
                </a:lnTo>
                <a:lnTo>
                  <a:pt x="218" y="9"/>
                </a:lnTo>
                <a:lnTo>
                  <a:pt x="232" y="7"/>
                </a:lnTo>
                <a:lnTo>
                  <a:pt x="247" y="5"/>
                </a:lnTo>
                <a:lnTo>
                  <a:pt x="261" y="5"/>
                </a:lnTo>
                <a:lnTo>
                  <a:pt x="275" y="7"/>
                </a:lnTo>
                <a:lnTo>
                  <a:pt x="289" y="11"/>
                </a:lnTo>
                <a:lnTo>
                  <a:pt x="302" y="18"/>
                </a:lnTo>
                <a:lnTo>
                  <a:pt x="312" y="29"/>
                </a:lnTo>
                <a:lnTo>
                  <a:pt x="321" y="44"/>
                </a:lnTo>
                <a:lnTo>
                  <a:pt x="328" y="63"/>
                </a:lnTo>
                <a:lnTo>
                  <a:pt x="332" y="87"/>
                </a:lnTo>
                <a:lnTo>
                  <a:pt x="335" y="105"/>
                </a:lnTo>
                <a:lnTo>
                  <a:pt x="337" y="115"/>
                </a:lnTo>
                <a:lnTo>
                  <a:pt x="339" y="118"/>
                </a:lnTo>
                <a:lnTo>
                  <a:pt x="343" y="117"/>
                </a:lnTo>
                <a:lnTo>
                  <a:pt x="345" y="110"/>
                </a:lnTo>
                <a:lnTo>
                  <a:pt x="349" y="100"/>
                </a:lnTo>
                <a:lnTo>
                  <a:pt x="353" y="87"/>
                </a:lnTo>
                <a:lnTo>
                  <a:pt x="357" y="72"/>
                </a:lnTo>
                <a:lnTo>
                  <a:pt x="363" y="58"/>
                </a:lnTo>
                <a:lnTo>
                  <a:pt x="370" y="43"/>
                </a:lnTo>
                <a:lnTo>
                  <a:pt x="377" y="29"/>
                </a:lnTo>
                <a:lnTo>
                  <a:pt x="385" y="17"/>
                </a:lnTo>
                <a:lnTo>
                  <a:pt x="393" y="9"/>
                </a:lnTo>
                <a:lnTo>
                  <a:pt x="403" y="4"/>
                </a:lnTo>
                <a:lnTo>
                  <a:pt x="415" y="2"/>
                </a:lnTo>
                <a:lnTo>
                  <a:pt x="429" y="1"/>
                </a:lnTo>
                <a:lnTo>
                  <a:pt x="4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39587ED1-D304-6BAA-2416-61BE932D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05" y="3537753"/>
            <a:ext cx="861490" cy="424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xmlns="" id="{2C788D86-313D-CFE8-9159-1F12E294E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39" y="3598029"/>
            <a:ext cx="146032" cy="303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xmlns="" id="{CABCB9F4-6F7B-5D82-5DD9-323AD3B8E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277" y="3635272"/>
            <a:ext cx="218567" cy="229339"/>
          </a:xfrm>
          <a:custGeom>
            <a:avLst/>
            <a:gdLst>
              <a:gd name="connsiteX0" fmla="*/ 0 w 354013"/>
              <a:gd name="connsiteY0" fmla="*/ 0 h 371475"/>
              <a:gd name="connsiteX1" fmla="*/ 354013 w 354013"/>
              <a:gd name="connsiteY1" fmla="*/ 0 h 371475"/>
              <a:gd name="connsiteX2" fmla="*/ 354013 w 354013"/>
              <a:gd name="connsiteY2" fmla="*/ 371475 h 371475"/>
              <a:gd name="connsiteX3" fmla="*/ 0 w 354013"/>
              <a:gd name="connsiteY3" fmla="*/ 371475 h 371475"/>
              <a:gd name="connsiteX4" fmla="*/ 0 w 354013"/>
              <a:gd name="connsiteY4" fmla="*/ 0 h 371475"/>
              <a:gd name="connsiteX0" fmla="*/ 1724 w 355737"/>
              <a:gd name="connsiteY0" fmla="*/ 0 h 371475"/>
              <a:gd name="connsiteX1" fmla="*/ 355737 w 355737"/>
              <a:gd name="connsiteY1" fmla="*/ 0 h 371475"/>
              <a:gd name="connsiteX2" fmla="*/ 355737 w 355737"/>
              <a:gd name="connsiteY2" fmla="*/ 371475 h 371475"/>
              <a:gd name="connsiteX3" fmla="*/ 1724 w 355737"/>
              <a:gd name="connsiteY3" fmla="*/ 371475 h 371475"/>
              <a:gd name="connsiteX4" fmla="*/ 0 w 355737"/>
              <a:gd name="connsiteY4" fmla="*/ 173050 h 371475"/>
              <a:gd name="connsiteX5" fmla="*/ 1724 w 355737"/>
              <a:gd name="connsiteY5" fmla="*/ 0 h 371475"/>
              <a:gd name="connsiteX0" fmla="*/ 15 w 354028"/>
              <a:gd name="connsiteY0" fmla="*/ 0 h 371475"/>
              <a:gd name="connsiteX1" fmla="*/ 354028 w 354028"/>
              <a:gd name="connsiteY1" fmla="*/ 0 h 371475"/>
              <a:gd name="connsiteX2" fmla="*/ 354028 w 354028"/>
              <a:gd name="connsiteY2" fmla="*/ 371475 h 371475"/>
              <a:gd name="connsiteX3" fmla="*/ 15 w 354028"/>
              <a:gd name="connsiteY3" fmla="*/ 371475 h 371475"/>
              <a:gd name="connsiteX4" fmla="*/ 15708 w 354028"/>
              <a:gd name="connsiteY4" fmla="*/ 184662 h 371475"/>
              <a:gd name="connsiteX5" fmla="*/ 15 w 354028"/>
              <a:gd name="connsiteY5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028" h="371475">
                <a:moveTo>
                  <a:pt x="15" y="0"/>
                </a:moveTo>
                <a:lnTo>
                  <a:pt x="354028" y="0"/>
                </a:lnTo>
                <a:lnTo>
                  <a:pt x="354028" y="371475"/>
                </a:lnTo>
                <a:lnTo>
                  <a:pt x="15" y="371475"/>
                </a:lnTo>
                <a:cubicBezTo>
                  <a:pt x="-560" y="305333"/>
                  <a:pt x="16283" y="250804"/>
                  <a:pt x="15708" y="184662"/>
                </a:cubicBezTo>
                <a:cubicBezTo>
                  <a:pt x="16283" y="126979"/>
                  <a:pt x="-560" y="57683"/>
                  <a:pt x="1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xmlns="" id="{11FB2394-6436-E280-81FA-431FC9B62B2D}"/>
              </a:ext>
            </a:extLst>
          </p:cNvPr>
          <p:cNvSpPr>
            <a:spLocks/>
          </p:cNvSpPr>
          <p:nvPr/>
        </p:nvSpPr>
        <p:spPr bwMode="auto">
          <a:xfrm>
            <a:off x="3375233" y="4317414"/>
            <a:ext cx="440056" cy="269522"/>
          </a:xfrm>
          <a:custGeom>
            <a:avLst/>
            <a:gdLst>
              <a:gd name="T0" fmla="*/ 285 w 449"/>
              <a:gd name="T1" fmla="*/ 0 h 275"/>
              <a:gd name="T2" fmla="*/ 324 w 449"/>
              <a:gd name="T3" fmla="*/ 3 h 275"/>
              <a:gd name="T4" fmla="*/ 365 w 449"/>
              <a:gd name="T5" fmla="*/ 8 h 275"/>
              <a:gd name="T6" fmla="*/ 407 w 449"/>
              <a:gd name="T7" fmla="*/ 18 h 275"/>
              <a:gd name="T8" fmla="*/ 449 w 449"/>
              <a:gd name="T9" fmla="*/ 33 h 275"/>
              <a:gd name="T10" fmla="*/ 449 w 449"/>
              <a:gd name="T11" fmla="*/ 275 h 275"/>
              <a:gd name="T12" fmla="*/ 0 w 449"/>
              <a:gd name="T13" fmla="*/ 272 h 275"/>
              <a:gd name="T14" fmla="*/ 0 w 449"/>
              <a:gd name="T15" fmla="*/ 74 h 275"/>
              <a:gd name="T16" fmla="*/ 3 w 449"/>
              <a:gd name="T17" fmla="*/ 73 h 275"/>
              <a:gd name="T18" fmla="*/ 11 w 449"/>
              <a:gd name="T19" fmla="*/ 69 h 275"/>
              <a:gd name="T20" fmla="*/ 22 w 449"/>
              <a:gd name="T21" fmla="*/ 63 h 275"/>
              <a:gd name="T22" fmla="*/ 39 w 449"/>
              <a:gd name="T23" fmla="*/ 55 h 275"/>
              <a:gd name="T24" fmla="*/ 60 w 449"/>
              <a:gd name="T25" fmla="*/ 46 h 275"/>
              <a:gd name="T26" fmla="*/ 83 w 449"/>
              <a:gd name="T27" fmla="*/ 37 h 275"/>
              <a:gd name="T28" fmla="*/ 111 w 449"/>
              <a:gd name="T29" fmla="*/ 28 h 275"/>
              <a:gd name="T30" fmla="*/ 140 w 449"/>
              <a:gd name="T31" fmla="*/ 20 h 275"/>
              <a:gd name="T32" fmla="*/ 173 w 449"/>
              <a:gd name="T33" fmla="*/ 12 h 275"/>
              <a:gd name="T34" fmla="*/ 208 w 449"/>
              <a:gd name="T35" fmla="*/ 6 h 275"/>
              <a:gd name="T36" fmla="*/ 246 w 449"/>
              <a:gd name="T37" fmla="*/ 1 h 275"/>
              <a:gd name="T38" fmla="*/ 285 w 449"/>
              <a:gd name="T3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9" h="275">
                <a:moveTo>
                  <a:pt x="285" y="0"/>
                </a:moveTo>
                <a:lnTo>
                  <a:pt x="324" y="3"/>
                </a:lnTo>
                <a:lnTo>
                  <a:pt x="365" y="8"/>
                </a:lnTo>
                <a:lnTo>
                  <a:pt x="407" y="18"/>
                </a:lnTo>
                <a:lnTo>
                  <a:pt x="449" y="33"/>
                </a:lnTo>
                <a:lnTo>
                  <a:pt x="449" y="275"/>
                </a:lnTo>
                <a:lnTo>
                  <a:pt x="0" y="272"/>
                </a:lnTo>
                <a:lnTo>
                  <a:pt x="0" y="74"/>
                </a:lnTo>
                <a:lnTo>
                  <a:pt x="3" y="73"/>
                </a:lnTo>
                <a:lnTo>
                  <a:pt x="11" y="69"/>
                </a:lnTo>
                <a:lnTo>
                  <a:pt x="22" y="63"/>
                </a:lnTo>
                <a:lnTo>
                  <a:pt x="39" y="55"/>
                </a:lnTo>
                <a:lnTo>
                  <a:pt x="60" y="46"/>
                </a:lnTo>
                <a:lnTo>
                  <a:pt x="83" y="37"/>
                </a:lnTo>
                <a:lnTo>
                  <a:pt x="111" y="28"/>
                </a:lnTo>
                <a:lnTo>
                  <a:pt x="140" y="20"/>
                </a:lnTo>
                <a:lnTo>
                  <a:pt x="173" y="12"/>
                </a:lnTo>
                <a:lnTo>
                  <a:pt x="208" y="6"/>
                </a:lnTo>
                <a:lnTo>
                  <a:pt x="246" y="1"/>
                </a:lnTo>
                <a:lnTo>
                  <a:pt x="2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51ABC4CA-F8D2-EF4B-DDF5-B7251040A12B}"/>
              </a:ext>
            </a:extLst>
          </p:cNvPr>
          <p:cNvSpPr>
            <a:spLocks/>
          </p:cNvSpPr>
          <p:nvPr/>
        </p:nvSpPr>
        <p:spPr bwMode="auto">
          <a:xfrm>
            <a:off x="2653895" y="4434044"/>
            <a:ext cx="1218239" cy="1680836"/>
          </a:xfrm>
          <a:custGeom>
            <a:avLst/>
            <a:gdLst>
              <a:gd name="T0" fmla="*/ 950 w 1243"/>
              <a:gd name="T1" fmla="*/ 0 h 1715"/>
              <a:gd name="T2" fmla="*/ 990 w 1243"/>
              <a:gd name="T3" fmla="*/ 0 h 1715"/>
              <a:gd name="T4" fmla="*/ 1033 w 1243"/>
              <a:gd name="T5" fmla="*/ 3 h 1715"/>
              <a:gd name="T6" fmla="*/ 1081 w 1243"/>
              <a:gd name="T7" fmla="*/ 10 h 1715"/>
              <a:gd name="T8" fmla="*/ 1131 w 1243"/>
              <a:gd name="T9" fmla="*/ 20 h 1715"/>
              <a:gd name="T10" fmla="*/ 1185 w 1243"/>
              <a:gd name="T11" fmla="*/ 34 h 1715"/>
              <a:gd name="T12" fmla="*/ 1243 w 1243"/>
              <a:gd name="T13" fmla="*/ 52 h 1715"/>
              <a:gd name="T14" fmla="*/ 1243 w 1243"/>
              <a:gd name="T15" fmla="*/ 1715 h 1715"/>
              <a:gd name="T16" fmla="*/ 0 w 1243"/>
              <a:gd name="T17" fmla="*/ 1140 h 1715"/>
              <a:gd name="T18" fmla="*/ 0 w 1243"/>
              <a:gd name="T19" fmla="*/ 666 h 1715"/>
              <a:gd name="T20" fmla="*/ 676 w 1243"/>
              <a:gd name="T21" fmla="*/ 915 h 1715"/>
              <a:gd name="T22" fmla="*/ 691 w 1243"/>
              <a:gd name="T23" fmla="*/ 95 h 1715"/>
              <a:gd name="T24" fmla="*/ 692 w 1243"/>
              <a:gd name="T25" fmla="*/ 94 h 1715"/>
              <a:gd name="T26" fmla="*/ 696 w 1243"/>
              <a:gd name="T27" fmla="*/ 90 h 1715"/>
              <a:gd name="T28" fmla="*/ 700 w 1243"/>
              <a:gd name="T29" fmla="*/ 85 h 1715"/>
              <a:gd name="T30" fmla="*/ 707 w 1243"/>
              <a:gd name="T31" fmla="*/ 78 h 1715"/>
              <a:gd name="T32" fmla="*/ 716 w 1243"/>
              <a:gd name="T33" fmla="*/ 70 h 1715"/>
              <a:gd name="T34" fmla="*/ 727 w 1243"/>
              <a:gd name="T35" fmla="*/ 62 h 1715"/>
              <a:gd name="T36" fmla="*/ 741 w 1243"/>
              <a:gd name="T37" fmla="*/ 53 h 1715"/>
              <a:gd name="T38" fmla="*/ 757 w 1243"/>
              <a:gd name="T39" fmla="*/ 43 h 1715"/>
              <a:gd name="T40" fmla="*/ 776 w 1243"/>
              <a:gd name="T41" fmla="*/ 34 h 1715"/>
              <a:gd name="T42" fmla="*/ 798 w 1243"/>
              <a:gd name="T43" fmla="*/ 25 h 1715"/>
              <a:gd name="T44" fmla="*/ 823 w 1243"/>
              <a:gd name="T45" fmla="*/ 17 h 1715"/>
              <a:gd name="T46" fmla="*/ 850 w 1243"/>
              <a:gd name="T47" fmla="*/ 10 h 1715"/>
              <a:gd name="T48" fmla="*/ 880 w 1243"/>
              <a:gd name="T49" fmla="*/ 4 h 1715"/>
              <a:gd name="T50" fmla="*/ 914 w 1243"/>
              <a:gd name="T51" fmla="*/ 1 h 1715"/>
              <a:gd name="T52" fmla="*/ 950 w 1243"/>
              <a:gd name="T53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3" h="1715">
                <a:moveTo>
                  <a:pt x="950" y="0"/>
                </a:moveTo>
                <a:lnTo>
                  <a:pt x="990" y="0"/>
                </a:lnTo>
                <a:lnTo>
                  <a:pt x="1033" y="3"/>
                </a:lnTo>
                <a:lnTo>
                  <a:pt x="1081" y="10"/>
                </a:lnTo>
                <a:lnTo>
                  <a:pt x="1131" y="20"/>
                </a:lnTo>
                <a:lnTo>
                  <a:pt x="1185" y="34"/>
                </a:lnTo>
                <a:lnTo>
                  <a:pt x="1243" y="52"/>
                </a:lnTo>
                <a:lnTo>
                  <a:pt x="1243" y="1715"/>
                </a:lnTo>
                <a:lnTo>
                  <a:pt x="0" y="1140"/>
                </a:lnTo>
                <a:lnTo>
                  <a:pt x="0" y="666"/>
                </a:lnTo>
                <a:lnTo>
                  <a:pt x="676" y="915"/>
                </a:lnTo>
                <a:lnTo>
                  <a:pt x="691" y="95"/>
                </a:lnTo>
                <a:lnTo>
                  <a:pt x="692" y="94"/>
                </a:lnTo>
                <a:lnTo>
                  <a:pt x="696" y="90"/>
                </a:lnTo>
                <a:lnTo>
                  <a:pt x="700" y="85"/>
                </a:lnTo>
                <a:lnTo>
                  <a:pt x="707" y="78"/>
                </a:lnTo>
                <a:lnTo>
                  <a:pt x="716" y="70"/>
                </a:lnTo>
                <a:lnTo>
                  <a:pt x="727" y="62"/>
                </a:lnTo>
                <a:lnTo>
                  <a:pt x="741" y="53"/>
                </a:lnTo>
                <a:lnTo>
                  <a:pt x="757" y="43"/>
                </a:lnTo>
                <a:lnTo>
                  <a:pt x="776" y="34"/>
                </a:lnTo>
                <a:lnTo>
                  <a:pt x="798" y="25"/>
                </a:lnTo>
                <a:lnTo>
                  <a:pt x="823" y="17"/>
                </a:lnTo>
                <a:lnTo>
                  <a:pt x="850" y="10"/>
                </a:lnTo>
                <a:lnTo>
                  <a:pt x="880" y="4"/>
                </a:lnTo>
                <a:lnTo>
                  <a:pt x="914" y="1"/>
                </a:lnTo>
                <a:lnTo>
                  <a:pt x="9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xmlns="" id="{332BF39C-3BFC-5D74-1C4E-1D9068ED8BAF}"/>
              </a:ext>
            </a:extLst>
          </p:cNvPr>
          <p:cNvSpPr>
            <a:spLocks/>
          </p:cNvSpPr>
          <p:nvPr/>
        </p:nvSpPr>
        <p:spPr bwMode="auto">
          <a:xfrm>
            <a:off x="2570589" y="4872139"/>
            <a:ext cx="179355" cy="485140"/>
          </a:xfrm>
          <a:custGeom>
            <a:avLst/>
            <a:gdLst>
              <a:gd name="T0" fmla="*/ 0 w 183"/>
              <a:gd name="T1" fmla="*/ 0 h 495"/>
              <a:gd name="T2" fmla="*/ 115 w 183"/>
              <a:gd name="T3" fmla="*/ 32 h 495"/>
              <a:gd name="T4" fmla="*/ 151 w 183"/>
              <a:gd name="T5" fmla="*/ 161 h 495"/>
              <a:gd name="T6" fmla="*/ 107 w 183"/>
              <a:gd name="T7" fmla="*/ 191 h 495"/>
              <a:gd name="T8" fmla="*/ 183 w 183"/>
              <a:gd name="T9" fmla="*/ 495 h 495"/>
              <a:gd name="T10" fmla="*/ 23 w 183"/>
              <a:gd name="T11" fmla="*/ 495 h 495"/>
              <a:gd name="T12" fmla="*/ 0 w 183"/>
              <a:gd name="T13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495">
                <a:moveTo>
                  <a:pt x="0" y="0"/>
                </a:moveTo>
                <a:lnTo>
                  <a:pt x="115" y="32"/>
                </a:lnTo>
                <a:lnTo>
                  <a:pt x="151" y="161"/>
                </a:lnTo>
                <a:lnTo>
                  <a:pt x="107" y="191"/>
                </a:lnTo>
                <a:lnTo>
                  <a:pt x="183" y="495"/>
                </a:lnTo>
                <a:lnTo>
                  <a:pt x="23" y="4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xmlns="" id="{E4BA3E5E-E970-272E-E1E0-86DB6CEAB1EA}"/>
              </a:ext>
            </a:extLst>
          </p:cNvPr>
          <p:cNvSpPr>
            <a:spLocks/>
          </p:cNvSpPr>
          <p:nvPr/>
        </p:nvSpPr>
        <p:spPr bwMode="auto">
          <a:xfrm>
            <a:off x="1496422" y="4583996"/>
            <a:ext cx="1096709" cy="639012"/>
          </a:xfrm>
          <a:custGeom>
            <a:avLst/>
            <a:gdLst>
              <a:gd name="T0" fmla="*/ 55 w 1119"/>
              <a:gd name="T1" fmla="*/ 0 h 652"/>
              <a:gd name="T2" fmla="*/ 58 w 1119"/>
              <a:gd name="T3" fmla="*/ 0 h 652"/>
              <a:gd name="T4" fmla="*/ 70 w 1119"/>
              <a:gd name="T5" fmla="*/ 1 h 652"/>
              <a:gd name="T6" fmla="*/ 88 w 1119"/>
              <a:gd name="T7" fmla="*/ 3 h 652"/>
              <a:gd name="T8" fmla="*/ 112 w 1119"/>
              <a:gd name="T9" fmla="*/ 7 h 652"/>
              <a:gd name="T10" fmla="*/ 144 w 1119"/>
              <a:gd name="T11" fmla="*/ 10 h 652"/>
              <a:gd name="T12" fmla="*/ 180 w 1119"/>
              <a:gd name="T13" fmla="*/ 16 h 652"/>
              <a:gd name="T14" fmla="*/ 222 w 1119"/>
              <a:gd name="T15" fmla="*/ 23 h 652"/>
              <a:gd name="T16" fmla="*/ 270 w 1119"/>
              <a:gd name="T17" fmla="*/ 31 h 652"/>
              <a:gd name="T18" fmla="*/ 323 w 1119"/>
              <a:gd name="T19" fmla="*/ 41 h 652"/>
              <a:gd name="T20" fmla="*/ 380 w 1119"/>
              <a:gd name="T21" fmla="*/ 52 h 652"/>
              <a:gd name="T22" fmla="*/ 441 w 1119"/>
              <a:gd name="T23" fmla="*/ 66 h 652"/>
              <a:gd name="T24" fmla="*/ 506 w 1119"/>
              <a:gd name="T25" fmla="*/ 81 h 652"/>
              <a:gd name="T26" fmla="*/ 574 w 1119"/>
              <a:gd name="T27" fmla="*/ 98 h 652"/>
              <a:gd name="T28" fmla="*/ 646 w 1119"/>
              <a:gd name="T29" fmla="*/ 116 h 652"/>
              <a:gd name="T30" fmla="*/ 720 w 1119"/>
              <a:gd name="T31" fmla="*/ 138 h 652"/>
              <a:gd name="T32" fmla="*/ 796 w 1119"/>
              <a:gd name="T33" fmla="*/ 161 h 652"/>
              <a:gd name="T34" fmla="*/ 874 w 1119"/>
              <a:gd name="T35" fmla="*/ 186 h 652"/>
              <a:gd name="T36" fmla="*/ 955 w 1119"/>
              <a:gd name="T37" fmla="*/ 215 h 652"/>
              <a:gd name="T38" fmla="*/ 1037 w 1119"/>
              <a:gd name="T39" fmla="*/ 245 h 652"/>
              <a:gd name="T40" fmla="*/ 1119 w 1119"/>
              <a:gd name="T41" fmla="*/ 280 h 652"/>
              <a:gd name="T42" fmla="*/ 1119 w 1119"/>
              <a:gd name="T43" fmla="*/ 652 h 652"/>
              <a:gd name="T44" fmla="*/ 1116 w 1119"/>
              <a:gd name="T45" fmla="*/ 651 h 652"/>
              <a:gd name="T46" fmla="*/ 1107 w 1119"/>
              <a:gd name="T47" fmla="*/ 647 h 652"/>
              <a:gd name="T48" fmla="*/ 1092 w 1119"/>
              <a:gd name="T49" fmla="*/ 640 h 652"/>
              <a:gd name="T50" fmla="*/ 1074 w 1119"/>
              <a:gd name="T51" fmla="*/ 632 h 652"/>
              <a:gd name="T52" fmla="*/ 1050 w 1119"/>
              <a:gd name="T53" fmla="*/ 621 h 652"/>
              <a:gd name="T54" fmla="*/ 1022 w 1119"/>
              <a:gd name="T55" fmla="*/ 607 h 652"/>
              <a:gd name="T56" fmla="*/ 990 w 1119"/>
              <a:gd name="T57" fmla="*/ 592 h 652"/>
              <a:gd name="T58" fmla="*/ 954 w 1119"/>
              <a:gd name="T59" fmla="*/ 576 h 652"/>
              <a:gd name="T60" fmla="*/ 915 w 1119"/>
              <a:gd name="T61" fmla="*/ 558 h 652"/>
              <a:gd name="T62" fmla="*/ 873 w 1119"/>
              <a:gd name="T63" fmla="*/ 539 h 652"/>
              <a:gd name="T64" fmla="*/ 829 w 1119"/>
              <a:gd name="T65" fmla="*/ 519 h 652"/>
              <a:gd name="T66" fmla="*/ 782 w 1119"/>
              <a:gd name="T67" fmla="*/ 498 h 652"/>
              <a:gd name="T68" fmla="*/ 733 w 1119"/>
              <a:gd name="T69" fmla="*/ 476 h 652"/>
              <a:gd name="T70" fmla="*/ 683 w 1119"/>
              <a:gd name="T71" fmla="*/ 454 h 652"/>
              <a:gd name="T72" fmla="*/ 633 w 1119"/>
              <a:gd name="T73" fmla="*/ 432 h 652"/>
              <a:gd name="T74" fmla="*/ 581 w 1119"/>
              <a:gd name="T75" fmla="*/ 409 h 652"/>
              <a:gd name="T76" fmla="*/ 529 w 1119"/>
              <a:gd name="T77" fmla="*/ 386 h 652"/>
              <a:gd name="T78" fmla="*/ 477 w 1119"/>
              <a:gd name="T79" fmla="*/ 364 h 652"/>
              <a:gd name="T80" fmla="*/ 424 w 1119"/>
              <a:gd name="T81" fmla="*/ 342 h 652"/>
              <a:gd name="T82" fmla="*/ 373 w 1119"/>
              <a:gd name="T83" fmla="*/ 321 h 652"/>
              <a:gd name="T84" fmla="*/ 323 w 1119"/>
              <a:gd name="T85" fmla="*/ 300 h 652"/>
              <a:gd name="T86" fmla="*/ 274 w 1119"/>
              <a:gd name="T87" fmla="*/ 281 h 652"/>
              <a:gd name="T88" fmla="*/ 227 w 1119"/>
              <a:gd name="T89" fmla="*/ 263 h 652"/>
              <a:gd name="T90" fmla="*/ 182 w 1119"/>
              <a:gd name="T91" fmla="*/ 245 h 652"/>
              <a:gd name="T92" fmla="*/ 139 w 1119"/>
              <a:gd name="T93" fmla="*/ 230 h 652"/>
              <a:gd name="T94" fmla="*/ 99 w 1119"/>
              <a:gd name="T95" fmla="*/ 216 h 652"/>
              <a:gd name="T96" fmla="*/ 63 w 1119"/>
              <a:gd name="T97" fmla="*/ 203 h 652"/>
              <a:gd name="T98" fmla="*/ 30 w 1119"/>
              <a:gd name="T99" fmla="*/ 194 h 652"/>
              <a:gd name="T100" fmla="*/ 0 w 1119"/>
              <a:gd name="T101" fmla="*/ 186 h 652"/>
              <a:gd name="T102" fmla="*/ 55 w 1119"/>
              <a:gd name="T103" fmla="*/ 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19" h="652">
                <a:moveTo>
                  <a:pt x="55" y="0"/>
                </a:moveTo>
                <a:lnTo>
                  <a:pt x="58" y="0"/>
                </a:lnTo>
                <a:lnTo>
                  <a:pt x="70" y="1"/>
                </a:lnTo>
                <a:lnTo>
                  <a:pt x="88" y="3"/>
                </a:lnTo>
                <a:lnTo>
                  <a:pt x="112" y="7"/>
                </a:lnTo>
                <a:lnTo>
                  <a:pt x="144" y="10"/>
                </a:lnTo>
                <a:lnTo>
                  <a:pt x="180" y="16"/>
                </a:lnTo>
                <a:lnTo>
                  <a:pt x="222" y="23"/>
                </a:lnTo>
                <a:lnTo>
                  <a:pt x="270" y="31"/>
                </a:lnTo>
                <a:lnTo>
                  <a:pt x="323" y="41"/>
                </a:lnTo>
                <a:lnTo>
                  <a:pt x="380" y="52"/>
                </a:lnTo>
                <a:lnTo>
                  <a:pt x="441" y="66"/>
                </a:lnTo>
                <a:lnTo>
                  <a:pt x="506" y="81"/>
                </a:lnTo>
                <a:lnTo>
                  <a:pt x="574" y="98"/>
                </a:lnTo>
                <a:lnTo>
                  <a:pt x="646" y="116"/>
                </a:lnTo>
                <a:lnTo>
                  <a:pt x="720" y="138"/>
                </a:lnTo>
                <a:lnTo>
                  <a:pt x="796" y="161"/>
                </a:lnTo>
                <a:lnTo>
                  <a:pt x="874" y="186"/>
                </a:lnTo>
                <a:lnTo>
                  <a:pt x="955" y="215"/>
                </a:lnTo>
                <a:lnTo>
                  <a:pt x="1037" y="245"/>
                </a:lnTo>
                <a:lnTo>
                  <a:pt x="1119" y="280"/>
                </a:lnTo>
                <a:lnTo>
                  <a:pt x="1119" y="652"/>
                </a:lnTo>
                <a:lnTo>
                  <a:pt x="1116" y="651"/>
                </a:lnTo>
                <a:lnTo>
                  <a:pt x="1107" y="647"/>
                </a:lnTo>
                <a:lnTo>
                  <a:pt x="1092" y="640"/>
                </a:lnTo>
                <a:lnTo>
                  <a:pt x="1074" y="632"/>
                </a:lnTo>
                <a:lnTo>
                  <a:pt x="1050" y="621"/>
                </a:lnTo>
                <a:lnTo>
                  <a:pt x="1022" y="607"/>
                </a:lnTo>
                <a:lnTo>
                  <a:pt x="990" y="592"/>
                </a:lnTo>
                <a:lnTo>
                  <a:pt x="954" y="576"/>
                </a:lnTo>
                <a:lnTo>
                  <a:pt x="915" y="558"/>
                </a:lnTo>
                <a:lnTo>
                  <a:pt x="873" y="539"/>
                </a:lnTo>
                <a:lnTo>
                  <a:pt x="829" y="519"/>
                </a:lnTo>
                <a:lnTo>
                  <a:pt x="782" y="498"/>
                </a:lnTo>
                <a:lnTo>
                  <a:pt x="733" y="476"/>
                </a:lnTo>
                <a:lnTo>
                  <a:pt x="683" y="454"/>
                </a:lnTo>
                <a:lnTo>
                  <a:pt x="633" y="432"/>
                </a:lnTo>
                <a:lnTo>
                  <a:pt x="581" y="409"/>
                </a:lnTo>
                <a:lnTo>
                  <a:pt x="529" y="386"/>
                </a:lnTo>
                <a:lnTo>
                  <a:pt x="477" y="364"/>
                </a:lnTo>
                <a:lnTo>
                  <a:pt x="424" y="342"/>
                </a:lnTo>
                <a:lnTo>
                  <a:pt x="373" y="321"/>
                </a:lnTo>
                <a:lnTo>
                  <a:pt x="323" y="300"/>
                </a:lnTo>
                <a:lnTo>
                  <a:pt x="274" y="281"/>
                </a:lnTo>
                <a:lnTo>
                  <a:pt x="227" y="263"/>
                </a:lnTo>
                <a:lnTo>
                  <a:pt x="182" y="245"/>
                </a:lnTo>
                <a:lnTo>
                  <a:pt x="139" y="230"/>
                </a:lnTo>
                <a:lnTo>
                  <a:pt x="99" y="216"/>
                </a:lnTo>
                <a:lnTo>
                  <a:pt x="63" y="203"/>
                </a:lnTo>
                <a:lnTo>
                  <a:pt x="30" y="194"/>
                </a:lnTo>
                <a:lnTo>
                  <a:pt x="0" y="186"/>
                </a:lnTo>
                <a:lnTo>
                  <a:pt x="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xmlns="" id="{194AAF3A-7469-F0A0-0C84-166C88EFB0BB}"/>
              </a:ext>
            </a:extLst>
          </p:cNvPr>
          <p:cNvSpPr>
            <a:spLocks/>
          </p:cNvSpPr>
          <p:nvPr/>
        </p:nvSpPr>
        <p:spPr bwMode="auto">
          <a:xfrm>
            <a:off x="3324269" y="3428483"/>
            <a:ext cx="697816" cy="1098669"/>
          </a:xfrm>
          <a:custGeom>
            <a:avLst/>
            <a:gdLst>
              <a:gd name="T0" fmla="*/ 464 w 712"/>
              <a:gd name="T1" fmla="*/ 8 h 1121"/>
              <a:gd name="T2" fmla="*/ 492 w 712"/>
              <a:gd name="T3" fmla="*/ 51 h 1121"/>
              <a:gd name="T4" fmla="*/ 512 w 712"/>
              <a:gd name="T5" fmla="*/ 134 h 1121"/>
              <a:gd name="T6" fmla="*/ 523 w 712"/>
              <a:gd name="T7" fmla="*/ 225 h 1121"/>
              <a:gd name="T8" fmla="*/ 529 w 712"/>
              <a:gd name="T9" fmla="*/ 292 h 1121"/>
              <a:gd name="T10" fmla="*/ 540 w 712"/>
              <a:gd name="T11" fmla="*/ 89 h 1121"/>
              <a:gd name="T12" fmla="*/ 545 w 712"/>
              <a:gd name="T13" fmla="*/ 75 h 1121"/>
              <a:gd name="T14" fmla="*/ 567 w 712"/>
              <a:gd name="T15" fmla="*/ 52 h 1121"/>
              <a:gd name="T16" fmla="*/ 616 w 712"/>
              <a:gd name="T17" fmla="*/ 46 h 1121"/>
              <a:gd name="T18" fmla="*/ 651 w 712"/>
              <a:gd name="T19" fmla="*/ 67 h 1121"/>
              <a:gd name="T20" fmla="*/ 664 w 712"/>
              <a:gd name="T21" fmla="*/ 101 h 1121"/>
              <a:gd name="T22" fmla="*/ 665 w 712"/>
              <a:gd name="T23" fmla="*/ 139 h 1121"/>
              <a:gd name="T24" fmla="*/ 668 w 712"/>
              <a:gd name="T25" fmla="*/ 224 h 1121"/>
              <a:gd name="T26" fmla="*/ 673 w 712"/>
              <a:gd name="T27" fmla="*/ 334 h 1121"/>
              <a:gd name="T28" fmla="*/ 679 w 712"/>
              <a:gd name="T29" fmla="*/ 438 h 1121"/>
              <a:gd name="T30" fmla="*/ 684 w 712"/>
              <a:gd name="T31" fmla="*/ 503 h 1121"/>
              <a:gd name="T32" fmla="*/ 692 w 712"/>
              <a:gd name="T33" fmla="*/ 565 h 1121"/>
              <a:gd name="T34" fmla="*/ 700 w 712"/>
              <a:gd name="T35" fmla="*/ 671 h 1121"/>
              <a:gd name="T36" fmla="*/ 707 w 712"/>
              <a:gd name="T37" fmla="*/ 794 h 1121"/>
              <a:gd name="T38" fmla="*/ 712 w 712"/>
              <a:gd name="T39" fmla="*/ 907 h 1121"/>
              <a:gd name="T40" fmla="*/ 710 w 712"/>
              <a:gd name="T41" fmla="*/ 985 h 1121"/>
              <a:gd name="T42" fmla="*/ 702 w 712"/>
              <a:gd name="T43" fmla="*/ 1037 h 1121"/>
              <a:gd name="T44" fmla="*/ 702 w 712"/>
              <a:gd name="T45" fmla="*/ 1094 h 1121"/>
              <a:gd name="T46" fmla="*/ 705 w 712"/>
              <a:gd name="T47" fmla="*/ 1121 h 1121"/>
              <a:gd name="T48" fmla="*/ 262 w 712"/>
              <a:gd name="T49" fmla="*/ 1029 h 1121"/>
              <a:gd name="T50" fmla="*/ 246 w 712"/>
              <a:gd name="T51" fmla="*/ 989 h 1121"/>
              <a:gd name="T52" fmla="*/ 213 w 712"/>
              <a:gd name="T53" fmla="*/ 921 h 1121"/>
              <a:gd name="T54" fmla="*/ 183 w 712"/>
              <a:gd name="T55" fmla="*/ 865 h 1121"/>
              <a:gd name="T56" fmla="*/ 142 w 712"/>
              <a:gd name="T57" fmla="*/ 791 h 1121"/>
              <a:gd name="T58" fmla="*/ 104 w 712"/>
              <a:gd name="T59" fmla="*/ 719 h 1121"/>
              <a:gd name="T60" fmla="*/ 76 w 712"/>
              <a:gd name="T61" fmla="*/ 667 h 1121"/>
              <a:gd name="T62" fmla="*/ 62 w 712"/>
              <a:gd name="T63" fmla="*/ 620 h 1121"/>
              <a:gd name="T64" fmla="*/ 43 w 712"/>
              <a:gd name="T65" fmla="*/ 513 h 1121"/>
              <a:gd name="T66" fmla="*/ 29 w 712"/>
              <a:gd name="T67" fmla="*/ 384 h 1121"/>
              <a:gd name="T68" fmla="*/ 18 w 712"/>
              <a:gd name="T69" fmla="*/ 280 h 1121"/>
              <a:gd name="T70" fmla="*/ 9 w 712"/>
              <a:gd name="T71" fmla="*/ 183 h 1121"/>
              <a:gd name="T72" fmla="*/ 2 w 712"/>
              <a:gd name="T73" fmla="*/ 118 h 1121"/>
              <a:gd name="T74" fmla="*/ 1 w 712"/>
              <a:gd name="T75" fmla="*/ 101 h 1121"/>
              <a:gd name="T76" fmla="*/ 17 w 712"/>
              <a:gd name="T77" fmla="*/ 80 h 1121"/>
              <a:gd name="T78" fmla="*/ 58 w 712"/>
              <a:gd name="T79" fmla="*/ 62 h 1121"/>
              <a:gd name="T80" fmla="*/ 101 w 712"/>
              <a:gd name="T81" fmla="*/ 64 h 1121"/>
              <a:gd name="T82" fmla="*/ 134 w 712"/>
              <a:gd name="T83" fmla="*/ 90 h 1121"/>
              <a:gd name="T84" fmla="*/ 151 w 712"/>
              <a:gd name="T85" fmla="*/ 155 h 1121"/>
              <a:gd name="T86" fmla="*/ 168 w 712"/>
              <a:gd name="T87" fmla="*/ 224 h 1121"/>
              <a:gd name="T88" fmla="*/ 184 w 712"/>
              <a:gd name="T89" fmla="*/ 281 h 1121"/>
              <a:gd name="T90" fmla="*/ 192 w 712"/>
              <a:gd name="T91" fmla="*/ 305 h 1121"/>
              <a:gd name="T92" fmla="*/ 177 w 712"/>
              <a:gd name="T93" fmla="*/ 71 h 1121"/>
              <a:gd name="T94" fmla="*/ 187 w 712"/>
              <a:gd name="T95" fmla="*/ 45 h 1121"/>
              <a:gd name="T96" fmla="*/ 214 w 712"/>
              <a:gd name="T97" fmla="*/ 17 h 1121"/>
              <a:gd name="T98" fmla="*/ 265 w 712"/>
              <a:gd name="T99" fmla="*/ 9 h 1121"/>
              <a:gd name="T100" fmla="*/ 301 w 712"/>
              <a:gd name="T101" fmla="*/ 33 h 1121"/>
              <a:gd name="T102" fmla="*/ 317 w 712"/>
              <a:gd name="T103" fmla="*/ 65 h 1121"/>
              <a:gd name="T104" fmla="*/ 321 w 712"/>
              <a:gd name="T105" fmla="*/ 82 h 1121"/>
              <a:gd name="T106" fmla="*/ 365 w 712"/>
              <a:gd name="T107" fmla="*/ 48 h 1121"/>
              <a:gd name="T108" fmla="*/ 375 w 712"/>
              <a:gd name="T109" fmla="*/ 30 h 1121"/>
              <a:gd name="T110" fmla="*/ 400 w 712"/>
              <a:gd name="T111" fmla="*/ 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21">
                <a:moveTo>
                  <a:pt x="427" y="0"/>
                </a:moveTo>
                <a:lnTo>
                  <a:pt x="445" y="1"/>
                </a:lnTo>
                <a:lnTo>
                  <a:pt x="464" y="8"/>
                </a:lnTo>
                <a:lnTo>
                  <a:pt x="474" y="16"/>
                </a:lnTo>
                <a:lnTo>
                  <a:pt x="484" y="31"/>
                </a:lnTo>
                <a:lnTo>
                  <a:pt x="492" y="51"/>
                </a:lnTo>
                <a:lnTo>
                  <a:pt x="499" y="76"/>
                </a:lnTo>
                <a:lnTo>
                  <a:pt x="506" y="105"/>
                </a:lnTo>
                <a:lnTo>
                  <a:pt x="512" y="134"/>
                </a:lnTo>
                <a:lnTo>
                  <a:pt x="516" y="165"/>
                </a:lnTo>
                <a:lnTo>
                  <a:pt x="520" y="196"/>
                </a:lnTo>
                <a:lnTo>
                  <a:pt x="523" y="225"/>
                </a:lnTo>
                <a:lnTo>
                  <a:pt x="525" y="251"/>
                </a:lnTo>
                <a:lnTo>
                  <a:pt x="527" y="274"/>
                </a:lnTo>
                <a:lnTo>
                  <a:pt x="529" y="292"/>
                </a:lnTo>
                <a:lnTo>
                  <a:pt x="530" y="304"/>
                </a:lnTo>
                <a:lnTo>
                  <a:pt x="530" y="307"/>
                </a:lnTo>
                <a:lnTo>
                  <a:pt x="540" y="89"/>
                </a:lnTo>
                <a:lnTo>
                  <a:pt x="540" y="88"/>
                </a:lnTo>
                <a:lnTo>
                  <a:pt x="541" y="82"/>
                </a:lnTo>
                <a:lnTo>
                  <a:pt x="545" y="75"/>
                </a:lnTo>
                <a:lnTo>
                  <a:pt x="549" y="67"/>
                </a:lnTo>
                <a:lnTo>
                  <a:pt x="557" y="59"/>
                </a:lnTo>
                <a:lnTo>
                  <a:pt x="567" y="52"/>
                </a:lnTo>
                <a:lnTo>
                  <a:pt x="581" y="47"/>
                </a:lnTo>
                <a:lnTo>
                  <a:pt x="599" y="45"/>
                </a:lnTo>
                <a:lnTo>
                  <a:pt x="616" y="46"/>
                </a:lnTo>
                <a:lnTo>
                  <a:pt x="631" y="50"/>
                </a:lnTo>
                <a:lnTo>
                  <a:pt x="643" y="57"/>
                </a:lnTo>
                <a:lnTo>
                  <a:pt x="651" y="67"/>
                </a:lnTo>
                <a:lnTo>
                  <a:pt x="658" y="78"/>
                </a:lnTo>
                <a:lnTo>
                  <a:pt x="662" y="90"/>
                </a:lnTo>
                <a:lnTo>
                  <a:pt x="664" y="101"/>
                </a:lnTo>
                <a:lnTo>
                  <a:pt x="665" y="112"/>
                </a:lnTo>
                <a:lnTo>
                  <a:pt x="665" y="122"/>
                </a:lnTo>
                <a:lnTo>
                  <a:pt x="665" y="139"/>
                </a:lnTo>
                <a:lnTo>
                  <a:pt x="666" y="163"/>
                </a:lnTo>
                <a:lnTo>
                  <a:pt x="667" y="192"/>
                </a:lnTo>
                <a:lnTo>
                  <a:pt x="668" y="224"/>
                </a:lnTo>
                <a:lnTo>
                  <a:pt x="670" y="261"/>
                </a:lnTo>
                <a:lnTo>
                  <a:pt x="671" y="297"/>
                </a:lnTo>
                <a:lnTo>
                  <a:pt x="673" y="334"/>
                </a:lnTo>
                <a:lnTo>
                  <a:pt x="674" y="372"/>
                </a:lnTo>
                <a:lnTo>
                  <a:pt x="676" y="406"/>
                </a:lnTo>
                <a:lnTo>
                  <a:pt x="679" y="438"/>
                </a:lnTo>
                <a:lnTo>
                  <a:pt x="681" y="465"/>
                </a:lnTo>
                <a:lnTo>
                  <a:pt x="683" y="488"/>
                </a:lnTo>
                <a:lnTo>
                  <a:pt x="684" y="503"/>
                </a:lnTo>
                <a:lnTo>
                  <a:pt x="687" y="517"/>
                </a:lnTo>
                <a:lnTo>
                  <a:pt x="689" y="538"/>
                </a:lnTo>
                <a:lnTo>
                  <a:pt x="692" y="565"/>
                </a:lnTo>
                <a:lnTo>
                  <a:pt x="695" y="597"/>
                </a:lnTo>
                <a:lnTo>
                  <a:pt x="697" y="632"/>
                </a:lnTo>
                <a:lnTo>
                  <a:pt x="700" y="671"/>
                </a:lnTo>
                <a:lnTo>
                  <a:pt x="702" y="712"/>
                </a:lnTo>
                <a:lnTo>
                  <a:pt x="705" y="753"/>
                </a:lnTo>
                <a:lnTo>
                  <a:pt x="707" y="794"/>
                </a:lnTo>
                <a:lnTo>
                  <a:pt x="709" y="835"/>
                </a:lnTo>
                <a:lnTo>
                  <a:pt x="710" y="872"/>
                </a:lnTo>
                <a:lnTo>
                  <a:pt x="712" y="907"/>
                </a:lnTo>
                <a:lnTo>
                  <a:pt x="712" y="939"/>
                </a:lnTo>
                <a:lnTo>
                  <a:pt x="712" y="964"/>
                </a:lnTo>
                <a:lnTo>
                  <a:pt x="710" y="985"/>
                </a:lnTo>
                <a:lnTo>
                  <a:pt x="708" y="997"/>
                </a:lnTo>
                <a:lnTo>
                  <a:pt x="704" y="1016"/>
                </a:lnTo>
                <a:lnTo>
                  <a:pt x="702" y="1037"/>
                </a:lnTo>
                <a:lnTo>
                  <a:pt x="701" y="1057"/>
                </a:lnTo>
                <a:lnTo>
                  <a:pt x="701" y="1077"/>
                </a:lnTo>
                <a:lnTo>
                  <a:pt x="702" y="1094"/>
                </a:lnTo>
                <a:lnTo>
                  <a:pt x="704" y="1108"/>
                </a:lnTo>
                <a:lnTo>
                  <a:pt x="705" y="1118"/>
                </a:lnTo>
                <a:lnTo>
                  <a:pt x="705" y="1121"/>
                </a:lnTo>
                <a:lnTo>
                  <a:pt x="276" y="1114"/>
                </a:lnTo>
                <a:lnTo>
                  <a:pt x="263" y="1032"/>
                </a:lnTo>
                <a:lnTo>
                  <a:pt x="262" y="1029"/>
                </a:lnTo>
                <a:lnTo>
                  <a:pt x="258" y="1020"/>
                </a:lnTo>
                <a:lnTo>
                  <a:pt x="252" y="1007"/>
                </a:lnTo>
                <a:lnTo>
                  <a:pt x="246" y="989"/>
                </a:lnTo>
                <a:lnTo>
                  <a:pt x="237" y="969"/>
                </a:lnTo>
                <a:lnTo>
                  <a:pt x="225" y="946"/>
                </a:lnTo>
                <a:lnTo>
                  <a:pt x="213" y="921"/>
                </a:lnTo>
                <a:lnTo>
                  <a:pt x="205" y="906"/>
                </a:lnTo>
                <a:lnTo>
                  <a:pt x="195" y="887"/>
                </a:lnTo>
                <a:lnTo>
                  <a:pt x="183" y="865"/>
                </a:lnTo>
                <a:lnTo>
                  <a:pt x="170" y="841"/>
                </a:lnTo>
                <a:lnTo>
                  <a:pt x="156" y="816"/>
                </a:lnTo>
                <a:lnTo>
                  <a:pt x="142" y="791"/>
                </a:lnTo>
                <a:lnTo>
                  <a:pt x="129" y="766"/>
                </a:lnTo>
                <a:lnTo>
                  <a:pt x="115" y="741"/>
                </a:lnTo>
                <a:lnTo>
                  <a:pt x="104" y="719"/>
                </a:lnTo>
                <a:lnTo>
                  <a:pt x="92" y="698"/>
                </a:lnTo>
                <a:lnTo>
                  <a:pt x="83" y="681"/>
                </a:lnTo>
                <a:lnTo>
                  <a:pt x="76" y="667"/>
                </a:lnTo>
                <a:lnTo>
                  <a:pt x="73" y="658"/>
                </a:lnTo>
                <a:lnTo>
                  <a:pt x="67" y="642"/>
                </a:lnTo>
                <a:lnTo>
                  <a:pt x="62" y="620"/>
                </a:lnTo>
                <a:lnTo>
                  <a:pt x="56" y="589"/>
                </a:lnTo>
                <a:lnTo>
                  <a:pt x="50" y="554"/>
                </a:lnTo>
                <a:lnTo>
                  <a:pt x="43" y="513"/>
                </a:lnTo>
                <a:lnTo>
                  <a:pt x="38" y="466"/>
                </a:lnTo>
                <a:lnTo>
                  <a:pt x="32" y="416"/>
                </a:lnTo>
                <a:lnTo>
                  <a:pt x="29" y="384"/>
                </a:lnTo>
                <a:lnTo>
                  <a:pt x="25" y="350"/>
                </a:lnTo>
                <a:lnTo>
                  <a:pt x="22" y="315"/>
                </a:lnTo>
                <a:lnTo>
                  <a:pt x="18" y="280"/>
                </a:lnTo>
                <a:lnTo>
                  <a:pt x="15" y="246"/>
                </a:lnTo>
                <a:lnTo>
                  <a:pt x="12" y="214"/>
                </a:lnTo>
                <a:lnTo>
                  <a:pt x="9" y="183"/>
                </a:lnTo>
                <a:lnTo>
                  <a:pt x="6" y="157"/>
                </a:lnTo>
                <a:lnTo>
                  <a:pt x="4" y="135"/>
                </a:lnTo>
                <a:lnTo>
                  <a:pt x="2" y="118"/>
                </a:lnTo>
                <a:lnTo>
                  <a:pt x="1" y="107"/>
                </a:lnTo>
                <a:lnTo>
                  <a:pt x="0" y="104"/>
                </a:lnTo>
                <a:lnTo>
                  <a:pt x="1" y="101"/>
                </a:lnTo>
                <a:lnTo>
                  <a:pt x="5" y="96"/>
                </a:lnTo>
                <a:lnTo>
                  <a:pt x="9" y="88"/>
                </a:lnTo>
                <a:lnTo>
                  <a:pt x="17" y="80"/>
                </a:lnTo>
                <a:lnTo>
                  <a:pt x="27" y="71"/>
                </a:lnTo>
                <a:lnTo>
                  <a:pt x="41" y="65"/>
                </a:lnTo>
                <a:lnTo>
                  <a:pt x="58" y="62"/>
                </a:lnTo>
                <a:lnTo>
                  <a:pt x="74" y="60"/>
                </a:lnTo>
                <a:lnTo>
                  <a:pt x="89" y="62"/>
                </a:lnTo>
                <a:lnTo>
                  <a:pt x="101" y="64"/>
                </a:lnTo>
                <a:lnTo>
                  <a:pt x="114" y="68"/>
                </a:lnTo>
                <a:lnTo>
                  <a:pt x="125" y="78"/>
                </a:lnTo>
                <a:lnTo>
                  <a:pt x="134" y="90"/>
                </a:lnTo>
                <a:lnTo>
                  <a:pt x="141" y="108"/>
                </a:lnTo>
                <a:lnTo>
                  <a:pt x="147" y="132"/>
                </a:lnTo>
                <a:lnTo>
                  <a:pt x="151" y="155"/>
                </a:lnTo>
                <a:lnTo>
                  <a:pt x="157" y="178"/>
                </a:lnTo>
                <a:lnTo>
                  <a:pt x="163" y="201"/>
                </a:lnTo>
                <a:lnTo>
                  <a:pt x="168" y="224"/>
                </a:lnTo>
                <a:lnTo>
                  <a:pt x="174" y="246"/>
                </a:lnTo>
                <a:lnTo>
                  <a:pt x="180" y="265"/>
                </a:lnTo>
                <a:lnTo>
                  <a:pt x="184" y="281"/>
                </a:lnTo>
                <a:lnTo>
                  <a:pt x="189" y="293"/>
                </a:lnTo>
                <a:lnTo>
                  <a:pt x="191" y="301"/>
                </a:lnTo>
                <a:lnTo>
                  <a:pt x="192" y="305"/>
                </a:lnTo>
                <a:lnTo>
                  <a:pt x="176" y="78"/>
                </a:lnTo>
                <a:lnTo>
                  <a:pt x="176" y="75"/>
                </a:lnTo>
                <a:lnTo>
                  <a:pt x="177" y="71"/>
                </a:lnTo>
                <a:lnTo>
                  <a:pt x="179" y="63"/>
                </a:lnTo>
                <a:lnTo>
                  <a:pt x="182" y="54"/>
                </a:lnTo>
                <a:lnTo>
                  <a:pt x="187" y="45"/>
                </a:lnTo>
                <a:lnTo>
                  <a:pt x="193" y="34"/>
                </a:lnTo>
                <a:lnTo>
                  <a:pt x="202" y="25"/>
                </a:lnTo>
                <a:lnTo>
                  <a:pt x="214" y="17"/>
                </a:lnTo>
                <a:lnTo>
                  <a:pt x="229" y="12"/>
                </a:lnTo>
                <a:lnTo>
                  <a:pt x="247" y="8"/>
                </a:lnTo>
                <a:lnTo>
                  <a:pt x="265" y="9"/>
                </a:lnTo>
                <a:lnTo>
                  <a:pt x="280" y="15"/>
                </a:lnTo>
                <a:lnTo>
                  <a:pt x="292" y="23"/>
                </a:lnTo>
                <a:lnTo>
                  <a:pt x="301" y="33"/>
                </a:lnTo>
                <a:lnTo>
                  <a:pt x="308" y="45"/>
                </a:lnTo>
                <a:lnTo>
                  <a:pt x="314" y="55"/>
                </a:lnTo>
                <a:lnTo>
                  <a:pt x="317" y="65"/>
                </a:lnTo>
                <a:lnTo>
                  <a:pt x="320" y="74"/>
                </a:lnTo>
                <a:lnTo>
                  <a:pt x="321" y="80"/>
                </a:lnTo>
                <a:lnTo>
                  <a:pt x="321" y="82"/>
                </a:lnTo>
                <a:lnTo>
                  <a:pt x="360" y="300"/>
                </a:lnTo>
                <a:lnTo>
                  <a:pt x="364" y="50"/>
                </a:lnTo>
                <a:lnTo>
                  <a:pt x="365" y="48"/>
                </a:lnTo>
                <a:lnTo>
                  <a:pt x="367" y="43"/>
                </a:lnTo>
                <a:lnTo>
                  <a:pt x="370" y="38"/>
                </a:lnTo>
                <a:lnTo>
                  <a:pt x="375" y="30"/>
                </a:lnTo>
                <a:lnTo>
                  <a:pt x="381" y="21"/>
                </a:lnTo>
                <a:lnTo>
                  <a:pt x="390" y="13"/>
                </a:lnTo>
                <a:lnTo>
                  <a:pt x="400" y="7"/>
                </a:lnTo>
                <a:lnTo>
                  <a:pt x="413" y="1"/>
                </a:lnTo>
                <a:lnTo>
                  <a:pt x="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A66CF9D6-60E5-AD3E-ED62-C3F83E09957F}"/>
              </a:ext>
            </a:extLst>
          </p:cNvPr>
          <p:cNvSpPr>
            <a:spLocks/>
          </p:cNvSpPr>
          <p:nvPr/>
        </p:nvSpPr>
        <p:spPr bwMode="auto">
          <a:xfrm>
            <a:off x="3516364" y="4389940"/>
            <a:ext cx="664494" cy="393012"/>
          </a:xfrm>
          <a:custGeom>
            <a:avLst/>
            <a:gdLst>
              <a:gd name="T0" fmla="*/ 303 w 678"/>
              <a:gd name="T1" fmla="*/ 0 h 401"/>
              <a:gd name="T2" fmla="*/ 355 w 678"/>
              <a:gd name="T3" fmla="*/ 1 h 401"/>
              <a:gd name="T4" fmla="*/ 412 w 678"/>
              <a:gd name="T5" fmla="*/ 5 h 401"/>
              <a:gd name="T6" fmla="*/ 472 w 678"/>
              <a:gd name="T7" fmla="*/ 10 h 401"/>
              <a:gd name="T8" fmla="*/ 537 w 678"/>
              <a:gd name="T9" fmla="*/ 21 h 401"/>
              <a:gd name="T10" fmla="*/ 605 w 678"/>
              <a:gd name="T11" fmla="*/ 33 h 401"/>
              <a:gd name="T12" fmla="*/ 678 w 678"/>
              <a:gd name="T13" fmla="*/ 49 h 401"/>
              <a:gd name="T14" fmla="*/ 678 w 678"/>
              <a:gd name="T15" fmla="*/ 401 h 401"/>
              <a:gd name="T16" fmla="*/ 0 w 678"/>
              <a:gd name="T17" fmla="*/ 281 h 401"/>
              <a:gd name="T18" fmla="*/ 0 w 678"/>
              <a:gd name="T19" fmla="*/ 49 h 401"/>
              <a:gd name="T20" fmla="*/ 2 w 678"/>
              <a:gd name="T21" fmla="*/ 48 h 401"/>
              <a:gd name="T22" fmla="*/ 9 w 678"/>
              <a:gd name="T23" fmla="*/ 46 h 401"/>
              <a:gd name="T24" fmla="*/ 19 w 678"/>
              <a:gd name="T25" fmla="*/ 42 h 401"/>
              <a:gd name="T26" fmla="*/ 34 w 678"/>
              <a:gd name="T27" fmla="*/ 37 h 401"/>
              <a:gd name="T28" fmla="*/ 53 w 678"/>
              <a:gd name="T29" fmla="*/ 31 h 401"/>
              <a:gd name="T30" fmla="*/ 77 w 678"/>
              <a:gd name="T31" fmla="*/ 25 h 401"/>
              <a:gd name="T32" fmla="*/ 104 w 678"/>
              <a:gd name="T33" fmla="*/ 18 h 401"/>
              <a:gd name="T34" fmla="*/ 135 w 678"/>
              <a:gd name="T35" fmla="*/ 13 h 401"/>
              <a:gd name="T36" fmla="*/ 171 w 678"/>
              <a:gd name="T37" fmla="*/ 8 h 401"/>
              <a:gd name="T38" fmla="*/ 211 w 678"/>
              <a:gd name="T39" fmla="*/ 4 h 401"/>
              <a:gd name="T40" fmla="*/ 255 w 678"/>
              <a:gd name="T41" fmla="*/ 1 h 401"/>
              <a:gd name="T42" fmla="*/ 303 w 678"/>
              <a:gd name="T43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8" h="401">
                <a:moveTo>
                  <a:pt x="303" y="0"/>
                </a:moveTo>
                <a:lnTo>
                  <a:pt x="355" y="1"/>
                </a:lnTo>
                <a:lnTo>
                  <a:pt x="412" y="5"/>
                </a:lnTo>
                <a:lnTo>
                  <a:pt x="472" y="10"/>
                </a:lnTo>
                <a:lnTo>
                  <a:pt x="537" y="21"/>
                </a:lnTo>
                <a:lnTo>
                  <a:pt x="605" y="33"/>
                </a:lnTo>
                <a:lnTo>
                  <a:pt x="678" y="49"/>
                </a:lnTo>
                <a:lnTo>
                  <a:pt x="678" y="401"/>
                </a:lnTo>
                <a:lnTo>
                  <a:pt x="0" y="281"/>
                </a:lnTo>
                <a:lnTo>
                  <a:pt x="0" y="49"/>
                </a:lnTo>
                <a:lnTo>
                  <a:pt x="2" y="48"/>
                </a:lnTo>
                <a:lnTo>
                  <a:pt x="9" y="46"/>
                </a:lnTo>
                <a:lnTo>
                  <a:pt x="19" y="42"/>
                </a:lnTo>
                <a:lnTo>
                  <a:pt x="34" y="37"/>
                </a:lnTo>
                <a:lnTo>
                  <a:pt x="53" y="31"/>
                </a:lnTo>
                <a:lnTo>
                  <a:pt x="77" y="25"/>
                </a:lnTo>
                <a:lnTo>
                  <a:pt x="104" y="18"/>
                </a:lnTo>
                <a:lnTo>
                  <a:pt x="135" y="13"/>
                </a:lnTo>
                <a:lnTo>
                  <a:pt x="171" y="8"/>
                </a:lnTo>
                <a:lnTo>
                  <a:pt x="211" y="4"/>
                </a:lnTo>
                <a:lnTo>
                  <a:pt x="255" y="1"/>
                </a:lnTo>
                <a:lnTo>
                  <a:pt x="3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xmlns="" id="{2E6B0E20-8200-40E3-E523-F5355FA5AED6}"/>
              </a:ext>
            </a:extLst>
          </p:cNvPr>
          <p:cNvSpPr>
            <a:spLocks/>
          </p:cNvSpPr>
          <p:nvPr/>
        </p:nvSpPr>
        <p:spPr bwMode="auto">
          <a:xfrm>
            <a:off x="1199458" y="4527152"/>
            <a:ext cx="3038245" cy="1915075"/>
          </a:xfrm>
          <a:custGeom>
            <a:avLst/>
            <a:gdLst>
              <a:gd name="T0" fmla="*/ 2749 w 3100"/>
              <a:gd name="T1" fmla="*/ 5 h 1954"/>
              <a:gd name="T2" fmla="*/ 2950 w 3100"/>
              <a:gd name="T3" fmla="*/ 38 h 1954"/>
              <a:gd name="T4" fmla="*/ 3100 w 3100"/>
              <a:gd name="T5" fmla="*/ 1503 h 1954"/>
              <a:gd name="T6" fmla="*/ 3100 w 3100"/>
              <a:gd name="T7" fmla="*/ 1520 h 1954"/>
              <a:gd name="T8" fmla="*/ 3098 w 3100"/>
              <a:gd name="T9" fmla="*/ 1563 h 1954"/>
              <a:gd name="T10" fmla="*/ 3088 w 3100"/>
              <a:gd name="T11" fmla="*/ 1624 h 1954"/>
              <a:gd name="T12" fmla="*/ 3065 w 3100"/>
              <a:gd name="T13" fmla="*/ 1695 h 1954"/>
              <a:gd name="T14" fmla="*/ 3024 w 3100"/>
              <a:gd name="T15" fmla="*/ 1765 h 1954"/>
              <a:gd name="T16" fmla="*/ 2963 w 3100"/>
              <a:gd name="T17" fmla="*/ 1828 h 1954"/>
              <a:gd name="T18" fmla="*/ 2873 w 3100"/>
              <a:gd name="T19" fmla="*/ 1873 h 1954"/>
              <a:gd name="T20" fmla="*/ 2752 w 3100"/>
              <a:gd name="T21" fmla="*/ 1893 h 1954"/>
              <a:gd name="T22" fmla="*/ 2536 w 3100"/>
              <a:gd name="T23" fmla="*/ 1880 h 1954"/>
              <a:gd name="T24" fmla="*/ 2330 w 3100"/>
              <a:gd name="T25" fmla="*/ 1859 h 1954"/>
              <a:gd name="T26" fmla="*/ 2181 w 3100"/>
              <a:gd name="T27" fmla="*/ 1838 h 1954"/>
              <a:gd name="T28" fmla="*/ 2090 w 3100"/>
              <a:gd name="T29" fmla="*/ 1821 h 1954"/>
              <a:gd name="T30" fmla="*/ 2059 w 3100"/>
              <a:gd name="T31" fmla="*/ 1814 h 1954"/>
              <a:gd name="T32" fmla="*/ 185 w 3100"/>
              <a:gd name="T33" fmla="*/ 1951 h 1954"/>
              <a:gd name="T34" fmla="*/ 170 w 3100"/>
              <a:gd name="T35" fmla="*/ 1905 h 1954"/>
              <a:gd name="T36" fmla="*/ 143 w 3100"/>
              <a:gd name="T37" fmla="*/ 1812 h 1954"/>
              <a:gd name="T38" fmla="*/ 109 w 3100"/>
              <a:gd name="T39" fmla="*/ 1681 h 1954"/>
              <a:gd name="T40" fmla="*/ 72 w 3100"/>
              <a:gd name="T41" fmla="*/ 1522 h 1954"/>
              <a:gd name="T42" fmla="*/ 38 w 3100"/>
              <a:gd name="T43" fmla="*/ 1344 h 1954"/>
              <a:gd name="T44" fmla="*/ 13 w 3100"/>
              <a:gd name="T45" fmla="*/ 1155 h 1954"/>
              <a:gd name="T46" fmla="*/ 0 w 3100"/>
              <a:gd name="T47" fmla="*/ 966 h 1954"/>
              <a:gd name="T48" fmla="*/ 8 w 3100"/>
              <a:gd name="T49" fmla="*/ 757 h 1954"/>
              <a:gd name="T50" fmla="*/ 39 w 3100"/>
              <a:gd name="T51" fmla="*/ 563 h 1954"/>
              <a:gd name="T52" fmla="*/ 81 w 3100"/>
              <a:gd name="T53" fmla="*/ 405 h 1954"/>
              <a:gd name="T54" fmla="*/ 126 w 3100"/>
              <a:gd name="T55" fmla="*/ 285 h 1954"/>
              <a:gd name="T56" fmla="*/ 164 w 3100"/>
              <a:gd name="T57" fmla="*/ 206 h 1954"/>
              <a:gd name="T58" fmla="*/ 185 w 3100"/>
              <a:gd name="T59" fmla="*/ 169 h 1954"/>
              <a:gd name="T60" fmla="*/ 201 w 3100"/>
              <a:gd name="T61" fmla="*/ 168 h 1954"/>
              <a:gd name="T62" fmla="*/ 273 w 3100"/>
              <a:gd name="T63" fmla="*/ 176 h 1954"/>
              <a:gd name="T64" fmla="*/ 386 w 3100"/>
              <a:gd name="T65" fmla="*/ 192 h 1954"/>
              <a:gd name="T66" fmla="*/ 526 w 3100"/>
              <a:gd name="T67" fmla="*/ 215 h 1954"/>
              <a:gd name="T68" fmla="*/ 675 w 3100"/>
              <a:gd name="T69" fmla="*/ 244 h 1954"/>
              <a:gd name="T70" fmla="*/ 816 w 3100"/>
              <a:gd name="T71" fmla="*/ 280 h 1954"/>
              <a:gd name="T72" fmla="*/ 932 w 3100"/>
              <a:gd name="T73" fmla="*/ 322 h 1954"/>
              <a:gd name="T74" fmla="*/ 1041 w 3100"/>
              <a:gd name="T75" fmla="*/ 377 h 1954"/>
              <a:gd name="T76" fmla="*/ 1153 w 3100"/>
              <a:gd name="T77" fmla="*/ 442 h 1954"/>
              <a:gd name="T78" fmla="*/ 1261 w 3100"/>
              <a:gd name="T79" fmla="*/ 508 h 1954"/>
              <a:gd name="T80" fmla="*/ 1355 w 3100"/>
              <a:gd name="T81" fmla="*/ 568 h 1954"/>
              <a:gd name="T82" fmla="*/ 1423 w 3100"/>
              <a:gd name="T83" fmla="*/ 615 h 1954"/>
              <a:gd name="T84" fmla="*/ 1458 w 3100"/>
              <a:gd name="T85" fmla="*/ 639 h 1954"/>
              <a:gd name="T86" fmla="*/ 2315 w 3100"/>
              <a:gd name="T87" fmla="*/ 50 h 1954"/>
              <a:gd name="T88" fmla="*/ 2341 w 3100"/>
              <a:gd name="T89" fmla="*/ 41 h 1954"/>
              <a:gd name="T90" fmla="*/ 2415 w 3100"/>
              <a:gd name="T91" fmla="*/ 22 h 1954"/>
              <a:gd name="T92" fmla="*/ 2533 w 3100"/>
              <a:gd name="T93" fmla="*/ 5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00" h="1954">
                <a:moveTo>
                  <a:pt x="2633" y="0"/>
                </a:moveTo>
                <a:lnTo>
                  <a:pt x="2690" y="0"/>
                </a:lnTo>
                <a:lnTo>
                  <a:pt x="2749" y="5"/>
                </a:lnTo>
                <a:lnTo>
                  <a:pt x="2813" y="11"/>
                </a:lnTo>
                <a:lnTo>
                  <a:pt x="2880" y="23"/>
                </a:lnTo>
                <a:lnTo>
                  <a:pt x="2950" y="38"/>
                </a:lnTo>
                <a:lnTo>
                  <a:pt x="3024" y="57"/>
                </a:lnTo>
                <a:lnTo>
                  <a:pt x="3100" y="81"/>
                </a:lnTo>
                <a:lnTo>
                  <a:pt x="3100" y="1503"/>
                </a:lnTo>
                <a:lnTo>
                  <a:pt x="3100" y="1505"/>
                </a:lnTo>
                <a:lnTo>
                  <a:pt x="3100" y="1511"/>
                </a:lnTo>
                <a:lnTo>
                  <a:pt x="3100" y="1520"/>
                </a:lnTo>
                <a:lnTo>
                  <a:pt x="3100" y="1531"/>
                </a:lnTo>
                <a:lnTo>
                  <a:pt x="3099" y="1546"/>
                </a:lnTo>
                <a:lnTo>
                  <a:pt x="3098" y="1563"/>
                </a:lnTo>
                <a:lnTo>
                  <a:pt x="3095" y="1581"/>
                </a:lnTo>
                <a:lnTo>
                  <a:pt x="3092" y="1602"/>
                </a:lnTo>
                <a:lnTo>
                  <a:pt x="3088" y="1624"/>
                </a:lnTo>
                <a:lnTo>
                  <a:pt x="3081" y="1647"/>
                </a:lnTo>
                <a:lnTo>
                  <a:pt x="3074" y="1670"/>
                </a:lnTo>
                <a:lnTo>
                  <a:pt x="3065" y="1695"/>
                </a:lnTo>
                <a:lnTo>
                  <a:pt x="3053" y="1719"/>
                </a:lnTo>
                <a:lnTo>
                  <a:pt x="3040" y="1743"/>
                </a:lnTo>
                <a:lnTo>
                  <a:pt x="3024" y="1765"/>
                </a:lnTo>
                <a:lnTo>
                  <a:pt x="3007" y="1787"/>
                </a:lnTo>
                <a:lnTo>
                  <a:pt x="2985" y="1809"/>
                </a:lnTo>
                <a:lnTo>
                  <a:pt x="2963" y="1828"/>
                </a:lnTo>
                <a:lnTo>
                  <a:pt x="2935" y="1845"/>
                </a:lnTo>
                <a:lnTo>
                  <a:pt x="2906" y="1861"/>
                </a:lnTo>
                <a:lnTo>
                  <a:pt x="2873" y="1873"/>
                </a:lnTo>
                <a:lnTo>
                  <a:pt x="2836" y="1882"/>
                </a:lnTo>
                <a:lnTo>
                  <a:pt x="2797" y="1889"/>
                </a:lnTo>
                <a:lnTo>
                  <a:pt x="2752" y="1893"/>
                </a:lnTo>
                <a:lnTo>
                  <a:pt x="2703" y="1891"/>
                </a:lnTo>
                <a:lnTo>
                  <a:pt x="2617" y="1887"/>
                </a:lnTo>
                <a:lnTo>
                  <a:pt x="2536" y="1880"/>
                </a:lnTo>
                <a:lnTo>
                  <a:pt x="2461" y="1873"/>
                </a:lnTo>
                <a:lnTo>
                  <a:pt x="2392" y="1866"/>
                </a:lnTo>
                <a:lnTo>
                  <a:pt x="2330" y="1859"/>
                </a:lnTo>
                <a:lnTo>
                  <a:pt x="2274" y="1852"/>
                </a:lnTo>
                <a:lnTo>
                  <a:pt x="2224" y="1845"/>
                </a:lnTo>
                <a:lnTo>
                  <a:pt x="2181" y="1838"/>
                </a:lnTo>
                <a:lnTo>
                  <a:pt x="2143" y="1831"/>
                </a:lnTo>
                <a:lnTo>
                  <a:pt x="2114" y="1826"/>
                </a:lnTo>
                <a:lnTo>
                  <a:pt x="2090" y="1821"/>
                </a:lnTo>
                <a:lnTo>
                  <a:pt x="2073" y="1818"/>
                </a:lnTo>
                <a:lnTo>
                  <a:pt x="2063" y="1815"/>
                </a:lnTo>
                <a:lnTo>
                  <a:pt x="2059" y="1814"/>
                </a:lnTo>
                <a:lnTo>
                  <a:pt x="2059" y="1954"/>
                </a:lnTo>
                <a:lnTo>
                  <a:pt x="186" y="1954"/>
                </a:lnTo>
                <a:lnTo>
                  <a:pt x="185" y="1951"/>
                </a:lnTo>
                <a:lnTo>
                  <a:pt x="182" y="1941"/>
                </a:lnTo>
                <a:lnTo>
                  <a:pt x="177" y="1926"/>
                </a:lnTo>
                <a:lnTo>
                  <a:pt x="170" y="1905"/>
                </a:lnTo>
                <a:lnTo>
                  <a:pt x="163" y="1879"/>
                </a:lnTo>
                <a:lnTo>
                  <a:pt x="153" y="1847"/>
                </a:lnTo>
                <a:lnTo>
                  <a:pt x="143" y="1812"/>
                </a:lnTo>
                <a:lnTo>
                  <a:pt x="133" y="1772"/>
                </a:lnTo>
                <a:lnTo>
                  <a:pt x="122" y="1728"/>
                </a:lnTo>
                <a:lnTo>
                  <a:pt x="109" y="1681"/>
                </a:lnTo>
                <a:lnTo>
                  <a:pt x="97" y="1630"/>
                </a:lnTo>
                <a:lnTo>
                  <a:pt x="84" y="1578"/>
                </a:lnTo>
                <a:lnTo>
                  <a:pt x="72" y="1522"/>
                </a:lnTo>
                <a:lnTo>
                  <a:pt x="60" y="1464"/>
                </a:lnTo>
                <a:lnTo>
                  <a:pt x="49" y="1404"/>
                </a:lnTo>
                <a:lnTo>
                  <a:pt x="38" y="1344"/>
                </a:lnTo>
                <a:lnTo>
                  <a:pt x="28" y="1281"/>
                </a:lnTo>
                <a:lnTo>
                  <a:pt x="19" y="1219"/>
                </a:lnTo>
                <a:lnTo>
                  <a:pt x="13" y="1155"/>
                </a:lnTo>
                <a:lnTo>
                  <a:pt x="7" y="1091"/>
                </a:lnTo>
                <a:lnTo>
                  <a:pt x="2" y="1029"/>
                </a:lnTo>
                <a:lnTo>
                  <a:pt x="0" y="966"/>
                </a:lnTo>
                <a:lnTo>
                  <a:pt x="0" y="905"/>
                </a:lnTo>
                <a:lnTo>
                  <a:pt x="3" y="829"/>
                </a:lnTo>
                <a:lnTo>
                  <a:pt x="8" y="757"/>
                </a:lnTo>
                <a:lnTo>
                  <a:pt x="17" y="689"/>
                </a:lnTo>
                <a:lnTo>
                  <a:pt x="27" y="624"/>
                </a:lnTo>
                <a:lnTo>
                  <a:pt x="39" y="563"/>
                </a:lnTo>
                <a:lnTo>
                  <a:pt x="52" y="506"/>
                </a:lnTo>
                <a:lnTo>
                  <a:pt x="66" y="454"/>
                </a:lnTo>
                <a:lnTo>
                  <a:pt x="81" y="405"/>
                </a:lnTo>
                <a:lnTo>
                  <a:pt x="97" y="360"/>
                </a:lnTo>
                <a:lnTo>
                  <a:pt x="111" y="321"/>
                </a:lnTo>
                <a:lnTo>
                  <a:pt x="126" y="285"/>
                </a:lnTo>
                <a:lnTo>
                  <a:pt x="140" y="255"/>
                </a:lnTo>
                <a:lnTo>
                  <a:pt x="152" y="228"/>
                </a:lnTo>
                <a:lnTo>
                  <a:pt x="164" y="206"/>
                </a:lnTo>
                <a:lnTo>
                  <a:pt x="173" y="189"/>
                </a:lnTo>
                <a:lnTo>
                  <a:pt x="181" y="176"/>
                </a:lnTo>
                <a:lnTo>
                  <a:pt x="185" y="169"/>
                </a:lnTo>
                <a:lnTo>
                  <a:pt x="186" y="167"/>
                </a:lnTo>
                <a:lnTo>
                  <a:pt x="191" y="167"/>
                </a:lnTo>
                <a:lnTo>
                  <a:pt x="201" y="168"/>
                </a:lnTo>
                <a:lnTo>
                  <a:pt x="219" y="171"/>
                </a:lnTo>
                <a:lnTo>
                  <a:pt x="243" y="173"/>
                </a:lnTo>
                <a:lnTo>
                  <a:pt x="273" y="176"/>
                </a:lnTo>
                <a:lnTo>
                  <a:pt x="307" y="181"/>
                </a:lnTo>
                <a:lnTo>
                  <a:pt x="344" y="186"/>
                </a:lnTo>
                <a:lnTo>
                  <a:pt x="386" y="192"/>
                </a:lnTo>
                <a:lnTo>
                  <a:pt x="431" y="199"/>
                </a:lnTo>
                <a:lnTo>
                  <a:pt x="478" y="207"/>
                </a:lnTo>
                <a:lnTo>
                  <a:pt x="526" y="215"/>
                </a:lnTo>
                <a:lnTo>
                  <a:pt x="576" y="224"/>
                </a:lnTo>
                <a:lnTo>
                  <a:pt x="626" y="233"/>
                </a:lnTo>
                <a:lnTo>
                  <a:pt x="675" y="244"/>
                </a:lnTo>
                <a:lnTo>
                  <a:pt x="724" y="255"/>
                </a:lnTo>
                <a:lnTo>
                  <a:pt x="772" y="267"/>
                </a:lnTo>
                <a:lnTo>
                  <a:pt x="816" y="280"/>
                </a:lnTo>
                <a:lnTo>
                  <a:pt x="859" y="293"/>
                </a:lnTo>
                <a:lnTo>
                  <a:pt x="898" y="307"/>
                </a:lnTo>
                <a:lnTo>
                  <a:pt x="932" y="322"/>
                </a:lnTo>
                <a:lnTo>
                  <a:pt x="967" y="339"/>
                </a:lnTo>
                <a:lnTo>
                  <a:pt x="1003" y="357"/>
                </a:lnTo>
                <a:lnTo>
                  <a:pt x="1041" y="377"/>
                </a:lnTo>
                <a:lnTo>
                  <a:pt x="1078" y="398"/>
                </a:lnTo>
                <a:lnTo>
                  <a:pt x="1116" y="419"/>
                </a:lnTo>
                <a:lnTo>
                  <a:pt x="1153" y="442"/>
                </a:lnTo>
                <a:lnTo>
                  <a:pt x="1191" y="465"/>
                </a:lnTo>
                <a:lnTo>
                  <a:pt x="1226" y="487"/>
                </a:lnTo>
                <a:lnTo>
                  <a:pt x="1261" y="508"/>
                </a:lnTo>
                <a:lnTo>
                  <a:pt x="1294" y="530"/>
                </a:lnTo>
                <a:lnTo>
                  <a:pt x="1325" y="550"/>
                </a:lnTo>
                <a:lnTo>
                  <a:pt x="1355" y="568"/>
                </a:lnTo>
                <a:lnTo>
                  <a:pt x="1381" y="587"/>
                </a:lnTo>
                <a:lnTo>
                  <a:pt x="1403" y="601"/>
                </a:lnTo>
                <a:lnTo>
                  <a:pt x="1423" y="615"/>
                </a:lnTo>
                <a:lnTo>
                  <a:pt x="1439" y="625"/>
                </a:lnTo>
                <a:lnTo>
                  <a:pt x="1451" y="634"/>
                </a:lnTo>
                <a:lnTo>
                  <a:pt x="1458" y="639"/>
                </a:lnTo>
                <a:lnTo>
                  <a:pt x="1460" y="641"/>
                </a:lnTo>
                <a:lnTo>
                  <a:pt x="2315" y="975"/>
                </a:lnTo>
                <a:lnTo>
                  <a:pt x="2315" y="50"/>
                </a:lnTo>
                <a:lnTo>
                  <a:pt x="2318" y="49"/>
                </a:lnTo>
                <a:lnTo>
                  <a:pt x="2327" y="45"/>
                </a:lnTo>
                <a:lnTo>
                  <a:pt x="2341" y="41"/>
                </a:lnTo>
                <a:lnTo>
                  <a:pt x="2360" y="35"/>
                </a:lnTo>
                <a:lnTo>
                  <a:pt x="2385" y="28"/>
                </a:lnTo>
                <a:lnTo>
                  <a:pt x="2415" y="22"/>
                </a:lnTo>
                <a:lnTo>
                  <a:pt x="2450" y="15"/>
                </a:lnTo>
                <a:lnTo>
                  <a:pt x="2489" y="9"/>
                </a:lnTo>
                <a:lnTo>
                  <a:pt x="2533" y="5"/>
                </a:lnTo>
                <a:lnTo>
                  <a:pt x="2581" y="1"/>
                </a:lnTo>
                <a:lnTo>
                  <a:pt x="263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BEF5DD10-5884-0C0E-3443-5D84C746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305" y="3509330"/>
            <a:ext cx="177395" cy="481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xmlns="" id="{3E468378-CF21-4B60-F17A-DCCA8C3D3415}"/>
              </a:ext>
            </a:extLst>
          </p:cNvPr>
          <p:cNvSpPr/>
          <p:nvPr/>
        </p:nvSpPr>
        <p:spPr>
          <a:xfrm>
            <a:off x="8256240" y="950671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ounded Rectangle 63">
            <a:extLst>
              <a:ext uri="{FF2B5EF4-FFF2-40B4-BE49-F238E27FC236}">
                <a16:creationId xmlns:a16="http://schemas.microsoft.com/office/drawing/2014/main" xmlns="" id="{E7059FB1-118D-0DA6-EB5C-55EF3EADB9FF}"/>
              </a:ext>
            </a:extLst>
          </p:cNvPr>
          <p:cNvSpPr/>
          <p:nvPr/>
        </p:nvSpPr>
        <p:spPr>
          <a:xfrm>
            <a:off x="8256240" y="233055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64">
            <a:extLst>
              <a:ext uri="{FF2B5EF4-FFF2-40B4-BE49-F238E27FC236}">
                <a16:creationId xmlns:a16="http://schemas.microsoft.com/office/drawing/2014/main" xmlns="" id="{E94BEF88-F11A-DEEF-8AF6-930808562A81}"/>
              </a:ext>
            </a:extLst>
          </p:cNvPr>
          <p:cNvSpPr/>
          <p:nvPr/>
        </p:nvSpPr>
        <p:spPr>
          <a:xfrm>
            <a:off x="8256240" y="3709796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65">
            <a:extLst>
              <a:ext uri="{FF2B5EF4-FFF2-40B4-BE49-F238E27FC236}">
                <a16:creationId xmlns:a16="http://schemas.microsoft.com/office/drawing/2014/main" xmlns="" id="{511FAA75-BBFA-363A-7647-7DB231F66588}"/>
              </a:ext>
            </a:extLst>
          </p:cNvPr>
          <p:cNvSpPr/>
          <p:nvPr/>
        </p:nvSpPr>
        <p:spPr>
          <a:xfrm>
            <a:off x="8256240" y="508882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55">
            <a:extLst>
              <a:ext uri="{FF2B5EF4-FFF2-40B4-BE49-F238E27FC236}">
                <a16:creationId xmlns:a16="http://schemas.microsoft.com/office/drawing/2014/main" xmlns="" id="{9148CD41-E4D2-1FA1-D488-2E7C245C4908}"/>
              </a:ext>
            </a:extLst>
          </p:cNvPr>
          <p:cNvSpPr txBox="1"/>
          <p:nvPr/>
        </p:nvSpPr>
        <p:spPr>
          <a:xfrm>
            <a:off x="8372842" y="1023750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56">
            <a:extLst>
              <a:ext uri="{FF2B5EF4-FFF2-40B4-BE49-F238E27FC236}">
                <a16:creationId xmlns:a16="http://schemas.microsoft.com/office/drawing/2014/main" xmlns="" id="{58D83570-3394-DFCB-BDFF-F5F25E7B53B9}"/>
              </a:ext>
            </a:extLst>
          </p:cNvPr>
          <p:cNvSpPr txBox="1"/>
          <p:nvPr/>
        </p:nvSpPr>
        <p:spPr>
          <a:xfrm>
            <a:off x="8372842" y="23889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57">
            <a:extLst>
              <a:ext uri="{FF2B5EF4-FFF2-40B4-BE49-F238E27FC236}">
                <a16:creationId xmlns:a16="http://schemas.microsoft.com/office/drawing/2014/main" xmlns="" id="{EF8E8DEC-37BE-0AB0-C4B0-59BEC7419BB6}"/>
              </a:ext>
            </a:extLst>
          </p:cNvPr>
          <p:cNvSpPr txBox="1"/>
          <p:nvPr/>
        </p:nvSpPr>
        <p:spPr>
          <a:xfrm>
            <a:off x="8372842" y="3786405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xmlns="" id="{A1658985-62CC-752D-F5F7-8358E3102BA4}"/>
              </a:ext>
            </a:extLst>
          </p:cNvPr>
          <p:cNvSpPr txBox="1"/>
          <p:nvPr/>
        </p:nvSpPr>
        <p:spPr>
          <a:xfrm>
            <a:off x="8372842" y="51321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59">
            <a:extLst>
              <a:ext uri="{FF2B5EF4-FFF2-40B4-BE49-F238E27FC236}">
                <a16:creationId xmlns:a16="http://schemas.microsoft.com/office/drawing/2014/main" xmlns="" id="{61810977-463D-3ED3-0375-1A9DB0B5954A}"/>
              </a:ext>
            </a:extLst>
          </p:cNvPr>
          <p:cNvSpPr txBox="1"/>
          <p:nvPr/>
        </p:nvSpPr>
        <p:spPr>
          <a:xfrm>
            <a:off x="5303913" y="3383103"/>
            <a:ext cx="24353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</a:t>
            </a:r>
            <a:endParaRPr lang="pt-BR" sz="2800" dirty="0">
              <a:solidFill>
                <a:prstClr val="white">
                  <a:lumMod val="6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69">
            <a:extLst>
              <a:ext uri="{FF2B5EF4-FFF2-40B4-BE49-F238E27FC236}">
                <a16:creationId xmlns:a16="http://schemas.microsoft.com/office/drawing/2014/main" xmlns="" id="{A0068194-5286-057D-232C-D04128B93CE8}"/>
              </a:ext>
            </a:extLst>
          </p:cNvPr>
          <p:cNvSpPr/>
          <p:nvPr/>
        </p:nvSpPr>
        <p:spPr>
          <a:xfrm>
            <a:off x="8386550" y="168963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partidas</a:t>
            </a:r>
          </a:p>
        </p:txBody>
      </p:sp>
      <p:sp>
        <p:nvSpPr>
          <p:cNvPr id="36" name="Rectangle 70">
            <a:extLst>
              <a:ext uri="{FF2B5EF4-FFF2-40B4-BE49-F238E27FC236}">
                <a16:creationId xmlns:a16="http://schemas.microsoft.com/office/drawing/2014/main" xmlns="" id="{2AEB1478-6E61-6B7D-0679-498FF14068E4}"/>
              </a:ext>
            </a:extLst>
          </p:cNvPr>
          <p:cNvSpPr/>
          <p:nvPr/>
        </p:nvSpPr>
        <p:spPr>
          <a:xfrm>
            <a:off x="8386550" y="3103908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jogadores</a:t>
            </a:r>
          </a:p>
        </p:txBody>
      </p:sp>
      <p:sp>
        <p:nvSpPr>
          <p:cNvPr id="37" name="Rectangle 71">
            <a:extLst>
              <a:ext uri="{FF2B5EF4-FFF2-40B4-BE49-F238E27FC236}">
                <a16:creationId xmlns:a16="http://schemas.microsoft.com/office/drawing/2014/main" xmlns="" id="{0EE8386F-FAEF-EC08-9113-B99D200B8386}"/>
              </a:ext>
            </a:extLst>
          </p:cNvPr>
          <p:cNvSpPr/>
          <p:nvPr/>
        </p:nvSpPr>
        <p:spPr>
          <a:xfrm>
            <a:off x="8386550" y="449379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</a:p>
        </p:txBody>
      </p:sp>
      <p:sp>
        <p:nvSpPr>
          <p:cNvPr id="38" name="Rectangle 72">
            <a:extLst>
              <a:ext uri="{FF2B5EF4-FFF2-40B4-BE49-F238E27FC236}">
                <a16:creationId xmlns:a16="http://schemas.microsoft.com/office/drawing/2014/main" xmlns="" id="{8E5C5AA2-E79E-2CBF-F7BE-EF7C822F18DE}"/>
              </a:ext>
            </a:extLst>
          </p:cNvPr>
          <p:cNvSpPr/>
          <p:nvPr/>
        </p:nvSpPr>
        <p:spPr>
          <a:xfrm>
            <a:off x="8386550" y="5847108"/>
            <a:ext cx="2331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atletas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xmlns="" id="{1F9F0210-FCF3-E730-B8B2-36CA332D3BEA}"/>
              </a:ext>
            </a:extLst>
          </p:cNvPr>
          <p:cNvSpPr/>
          <p:nvPr/>
        </p:nvSpPr>
        <p:spPr>
          <a:xfrm>
            <a:off x="624935" y="1279878"/>
            <a:ext cx="3239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Antes 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treinadores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tomar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várias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decisões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desempenho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time.</a:t>
            </a:r>
          </a:p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mudanças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xmlns="" id="{FE9030A1-E505-988E-42F6-1DB4733F3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8" y="1193488"/>
            <a:ext cx="861838" cy="861838"/>
          </a:xfrm>
          <a:prstGeom prst="rect">
            <a:avLst/>
          </a:prstGeom>
        </p:spPr>
      </p:pic>
      <p:sp>
        <p:nvSpPr>
          <p:cNvPr id="41" name="TextBox 76">
            <a:extLst>
              <a:ext uri="{FF2B5EF4-FFF2-40B4-BE49-F238E27FC236}">
                <a16:creationId xmlns:a16="http://schemas.microsoft.com/office/drawing/2014/main" xmlns="" id="{5EF33C24-A973-B354-EDBD-45F7DE0C3318}"/>
              </a:ext>
            </a:extLst>
          </p:cNvPr>
          <p:cNvSpPr txBox="1"/>
          <p:nvPr/>
        </p:nvSpPr>
        <p:spPr>
          <a:xfrm>
            <a:off x="4465090" y="208423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Vitória</a:t>
            </a:r>
          </a:p>
        </p:txBody>
      </p:sp>
    </p:spTree>
    <p:extLst>
      <p:ext uri="{BB962C8B-B14F-4D97-AF65-F5344CB8AC3E}">
        <p14:creationId xmlns:p14="http://schemas.microsoft.com/office/powerpoint/2010/main" val="167237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xmlns="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xmlns="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Objetivo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5E51BE5-5432-A5F5-EC4F-4FD5A32B365A}"/>
              </a:ext>
            </a:extLst>
          </p:cNvPr>
          <p:cNvSpPr txBox="1"/>
          <p:nvPr/>
        </p:nvSpPr>
        <p:spPr>
          <a:xfrm>
            <a:off x="273108" y="1624089"/>
            <a:ext cx="112589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Investigar a aplicação do Método de Apoio à Decisão Multicritério (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Multi-Criteria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Decision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Analysis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MCDA) para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ordenamento de quintetos de basquetebol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 algn="just"/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Visando verificar se a metodologia de MCDA considerada,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temporal do algoritmo TOPSIS</a:t>
            </a:r>
            <a:r>
              <a:rPr lang="pt-BR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(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Technique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for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Order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Preference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by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Similarity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Ideal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Solution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), é capaz de levar aspectos dinâmicos presentes no jogo de Basquetebol.</a:t>
            </a:r>
          </a:p>
          <a:p>
            <a:pPr algn="just"/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Objetivo apontar uma perspectiva de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uso prático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para apoio à decisão da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comissão técnica na escolha dos quintetos</a:t>
            </a:r>
          </a:p>
        </p:txBody>
      </p:sp>
    </p:spTree>
    <p:extLst>
      <p:ext uri="{BB962C8B-B14F-4D97-AF65-F5344CB8AC3E}">
        <p14:creationId xmlns:p14="http://schemas.microsoft.com/office/powerpoint/2010/main" val="34467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xmlns="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4B9C41-188B-A4CA-804B-52155CF0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25A01BC-972D-0058-515F-A725CAE33831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F1B4A75-D2F6-9741-50AA-E8C70CAFA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81824DE-F829-BF73-9837-7EF1A0405FB6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6EA1C9F-FDAA-6FBB-7990-8A58B19FA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E3F3E4F5-B186-566F-CF85-AC7DDF9CA285}"/>
              </a:ext>
            </a:extLst>
          </p:cNvPr>
          <p:cNvSpPr txBox="1"/>
          <p:nvPr/>
        </p:nvSpPr>
        <p:spPr>
          <a:xfrm>
            <a:off x="5034498" y="2039503"/>
            <a:ext cx="1385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Euro Liga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CAE38FAE-A6EB-57FF-DAE6-F7EC20121072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CDF102-6510-0A57-965E-701C1CF2F84D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BCFF3045-1391-5F8D-01F7-E3393BAD3584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  <p:sp>
        <p:nvSpPr>
          <p:cNvPr id="13" name="TextBox 94">
            <a:extLst>
              <a:ext uri="{FF2B5EF4-FFF2-40B4-BE49-F238E27FC236}">
                <a16:creationId xmlns:a16="http://schemas.microsoft.com/office/drawing/2014/main" xmlns="" id="{762962F6-B33C-34B6-D108-39943D3A442D}"/>
              </a:ext>
            </a:extLst>
          </p:cNvPr>
          <p:cNvSpPr txBox="1"/>
          <p:nvPr/>
        </p:nvSpPr>
        <p:spPr>
          <a:xfrm>
            <a:off x="2717671" y="5254545"/>
            <a:ext cx="578046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Coletados</a:t>
            </a:r>
          </a:p>
        </p:txBody>
      </p:sp>
    </p:spTree>
    <p:extLst>
      <p:ext uri="{BB962C8B-B14F-4D97-AF65-F5344CB8AC3E}">
        <p14:creationId xmlns:p14="http://schemas.microsoft.com/office/powerpoint/2010/main" val="790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xmlns="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BB2F0D36-9EB8-E09C-2C85-770AB73679C0}"/>
              </a:ext>
            </a:extLst>
          </p:cNvPr>
          <p:cNvSpPr txBox="1"/>
          <p:nvPr/>
        </p:nvSpPr>
        <p:spPr>
          <a:xfrm>
            <a:off x="542488" y="2162580"/>
            <a:ext cx="3626600" cy="51398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 err="1"/>
              <a:t>Arrem</a:t>
            </a:r>
            <a:r>
              <a:rPr lang="pt-BR" dirty="0"/>
              <a:t>. de dois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dois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certo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tentado</a:t>
            </a:r>
          </a:p>
          <a:p>
            <a:r>
              <a:rPr lang="pt-BR" dirty="0"/>
              <a:t>Total de pontos certo</a:t>
            </a:r>
          </a:p>
          <a:p>
            <a:r>
              <a:rPr lang="pt-BR" dirty="0"/>
              <a:t>Total de pontos tentado</a:t>
            </a:r>
          </a:p>
          <a:p>
            <a:r>
              <a:rPr lang="pt-BR" dirty="0"/>
              <a:t>Rebote ofensivo</a:t>
            </a:r>
          </a:p>
          <a:p>
            <a:r>
              <a:rPr lang="pt-BR" dirty="0"/>
              <a:t>Turnover </a:t>
            </a:r>
          </a:p>
          <a:p>
            <a:r>
              <a:rPr lang="pt-BR" dirty="0"/>
              <a:t>Posse de bola</a:t>
            </a:r>
          </a:p>
          <a:p>
            <a:r>
              <a:rPr lang="pt-BR" dirty="0"/>
              <a:t>Assistências</a:t>
            </a:r>
          </a:p>
          <a:p>
            <a:endParaRPr lang="pt-BR" dirty="0"/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xmlns="" id="{89071D43-B80F-6EA7-078B-32779EF1F24B}"/>
              </a:ext>
            </a:extLst>
          </p:cNvPr>
          <p:cNvSpPr/>
          <p:nvPr/>
        </p:nvSpPr>
        <p:spPr>
          <a:xfrm>
            <a:off x="426557" y="1603455"/>
            <a:ext cx="3697767" cy="52322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Ofensivos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xmlns="" id="{CFDE6C6D-A570-ED6A-EA06-96BF25ADD06F}"/>
              </a:ext>
            </a:extLst>
          </p:cNvPr>
          <p:cNvSpPr/>
          <p:nvPr/>
        </p:nvSpPr>
        <p:spPr>
          <a:xfrm>
            <a:off x="5023228" y="2098332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Defensivos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330A2FA9-04FE-557C-9A72-161D02B0F242}"/>
              </a:ext>
            </a:extLst>
          </p:cNvPr>
          <p:cNvSpPr txBox="1"/>
          <p:nvPr/>
        </p:nvSpPr>
        <p:spPr>
          <a:xfrm>
            <a:off x="5307421" y="2744187"/>
            <a:ext cx="2495986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3"/>
            </a:pPr>
            <a:r>
              <a:rPr lang="pt-BR" dirty="0"/>
              <a:t>Rebotes defensivos </a:t>
            </a:r>
          </a:p>
          <a:p>
            <a:pPr>
              <a:buAutoNum type="arabicPeriod" startAt="13"/>
            </a:pPr>
            <a:r>
              <a:rPr lang="pt-BR" dirty="0"/>
              <a:t>Roubos de bolas</a:t>
            </a:r>
          </a:p>
          <a:p>
            <a:pPr>
              <a:buAutoNum type="arabicPeriod" startAt="13"/>
            </a:pPr>
            <a:r>
              <a:rPr lang="pt-BR" dirty="0"/>
              <a:t>Tocos </a:t>
            </a:r>
          </a:p>
          <a:p>
            <a:pPr>
              <a:buAutoNum type="arabicPeriod" startAt="13"/>
            </a:pPr>
            <a:r>
              <a:rPr lang="pt-BR" dirty="0"/>
              <a:t>faltas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4DB5526A-2B94-9042-FCF7-B334760D0143}"/>
              </a:ext>
            </a:extLst>
          </p:cNvPr>
          <p:cNvCxnSpPr/>
          <p:nvPr/>
        </p:nvCxnSpPr>
        <p:spPr>
          <a:xfrm>
            <a:off x="4791075" y="1723459"/>
            <a:ext cx="0" cy="51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xmlns="" id="{8CA78A3A-61FC-41F4-7D55-A4CABDC4CE5F}"/>
              </a:ext>
            </a:extLst>
          </p:cNvPr>
          <p:cNvSpPr/>
          <p:nvPr/>
        </p:nvSpPr>
        <p:spPr>
          <a:xfrm>
            <a:off x="5023227" y="4595440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EAFA990D-5867-FE6B-C0E1-7B8C975B1761}"/>
              </a:ext>
            </a:extLst>
          </p:cNvPr>
          <p:cNvSpPr txBox="1"/>
          <p:nvPr/>
        </p:nvSpPr>
        <p:spPr>
          <a:xfrm>
            <a:off x="5307421" y="5314975"/>
            <a:ext cx="2796798" cy="98488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7"/>
            </a:pPr>
            <a:r>
              <a:rPr lang="pt-BR" dirty="0"/>
              <a:t>Minutos em quadra </a:t>
            </a:r>
          </a:p>
          <a:p>
            <a:pPr>
              <a:buFont typeface="+mj-lt"/>
              <a:buAutoNum type="arabicPeriod" startAt="17"/>
            </a:pPr>
            <a:r>
              <a:rPr lang="pt-BR" dirty="0"/>
              <a:t>Diferença de pontuação (Positiva/Negativa).</a:t>
            </a:r>
          </a:p>
        </p:txBody>
      </p:sp>
      <p:sp>
        <p:nvSpPr>
          <p:cNvPr id="31" name="Chave Direita 30">
            <a:extLst>
              <a:ext uri="{FF2B5EF4-FFF2-40B4-BE49-F238E27FC236}">
                <a16:creationId xmlns:a16="http://schemas.microsoft.com/office/drawing/2014/main" xmlns="" id="{34206338-AD69-E96F-409A-7E37D33F3754}"/>
              </a:ext>
            </a:extLst>
          </p:cNvPr>
          <p:cNvSpPr/>
          <p:nvPr/>
        </p:nvSpPr>
        <p:spPr>
          <a:xfrm>
            <a:off x="8436821" y="1838325"/>
            <a:ext cx="798848" cy="47922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63B49D2C-9E3E-FB4C-9A76-18DE2C5D09EA}"/>
              </a:ext>
            </a:extLst>
          </p:cNvPr>
          <p:cNvSpPr txBox="1"/>
          <p:nvPr/>
        </p:nvSpPr>
        <p:spPr>
          <a:xfrm>
            <a:off x="9440491" y="4049791"/>
            <a:ext cx="2751509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indent="0">
              <a:buNone/>
            </a:pPr>
            <a:r>
              <a:rPr lang="pt-BR" sz="1800" dirty="0"/>
              <a:t>18 Indicadores técnicos 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xmlns="" id="{5E495368-0067-CF74-8089-A99981ACA9C6}"/>
              </a:ext>
            </a:extLst>
          </p:cNvPr>
          <p:cNvSpPr/>
          <p:nvPr/>
        </p:nvSpPr>
        <p:spPr>
          <a:xfrm>
            <a:off x="9568271" y="3409950"/>
            <a:ext cx="2301496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Total de Indicadores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xmlns="" id="{E0CE4211-A18C-2816-381C-05019C2B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56426"/>
            <a:ext cx="1743468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xmlns="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xmlns="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FE20222-F762-3724-1A05-847093B85A75}"/>
              </a:ext>
            </a:extLst>
          </p:cNvPr>
          <p:cNvSpPr txBox="1"/>
          <p:nvPr/>
        </p:nvSpPr>
        <p:spPr>
          <a:xfrm>
            <a:off x="295275" y="2202507"/>
            <a:ext cx="5876925" cy="39395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Diferença de Pontuação (Positiva/Negativa)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Posses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Roubos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Três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Dois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Lances Livres.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Defensivos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Ofensivos por minuto.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Perda da Posse (</a:t>
            </a:r>
            <a:r>
              <a:rPr lang="pt-BR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Turnover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por minuto. 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xmlns="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Escolha dos Indicadores Técnicos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6EE7479-1C75-61B1-4152-39B815BA60BE}"/>
              </a:ext>
            </a:extLst>
          </p:cNvPr>
          <p:cNvSpPr/>
          <p:nvPr/>
        </p:nvSpPr>
        <p:spPr>
          <a:xfrm>
            <a:off x="219075" y="2202507"/>
            <a:ext cx="5953125" cy="35315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A9C5849A-5436-33F8-53FB-D94588DCEF39}"/>
              </a:ext>
            </a:extLst>
          </p:cNvPr>
          <p:cNvSpPr/>
          <p:nvPr/>
        </p:nvSpPr>
        <p:spPr>
          <a:xfrm>
            <a:off x="219074" y="5789486"/>
            <a:ext cx="5953125" cy="35256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xmlns="" id="{2B5B026C-B1F4-CD6F-B165-BFE3F86A5BC0}"/>
              </a:ext>
            </a:extLst>
          </p:cNvPr>
          <p:cNvCxnSpPr>
            <a:stCxn id="7" idx="3"/>
          </p:cNvCxnSpPr>
          <p:nvPr/>
        </p:nvCxnSpPr>
        <p:spPr>
          <a:xfrm flipV="1">
            <a:off x="6172200" y="3924300"/>
            <a:ext cx="14400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xmlns="" id="{84FABF88-D440-E840-019F-E275CF8BA05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72199" y="5962650"/>
            <a:ext cx="144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4">
            <a:extLst>
              <a:ext uri="{FF2B5EF4-FFF2-40B4-BE49-F238E27FC236}">
                <a16:creationId xmlns:a16="http://schemas.microsoft.com/office/drawing/2014/main" xmlns="" id="{2CA13CC8-08D7-A14F-5920-FA6502C9FA9A}"/>
              </a:ext>
            </a:extLst>
          </p:cNvPr>
          <p:cNvSpPr txBox="1"/>
          <p:nvPr/>
        </p:nvSpPr>
        <p:spPr>
          <a:xfrm>
            <a:off x="7905748" y="3682593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Maximização</a:t>
            </a:r>
          </a:p>
        </p:txBody>
      </p:sp>
      <p:sp>
        <p:nvSpPr>
          <p:cNvPr id="18" name="TextBox 94">
            <a:extLst>
              <a:ext uri="{FF2B5EF4-FFF2-40B4-BE49-F238E27FC236}">
                <a16:creationId xmlns:a16="http://schemas.microsoft.com/office/drawing/2014/main" xmlns="" id="{D4A15E74-BAB3-5631-6227-2E95B59C5954}"/>
              </a:ext>
            </a:extLst>
          </p:cNvPr>
          <p:cNvSpPr txBox="1"/>
          <p:nvPr/>
        </p:nvSpPr>
        <p:spPr>
          <a:xfrm>
            <a:off x="7905748" y="5701040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Minimização</a:t>
            </a:r>
          </a:p>
        </p:txBody>
      </p:sp>
    </p:spTree>
    <p:extLst>
      <p:ext uri="{BB962C8B-B14F-4D97-AF65-F5344CB8AC3E}">
        <p14:creationId xmlns:p14="http://schemas.microsoft.com/office/powerpoint/2010/main" val="1088175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1633</TotalTime>
  <Words>2416</Words>
  <Application>Microsoft Office PowerPoint</Application>
  <PresentationFormat>Widescreen</PresentationFormat>
  <Paragraphs>515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Open Sans</vt:lpstr>
      <vt:lpstr>Times New Roman</vt:lpstr>
      <vt:lpstr>Tema do Office</vt:lpstr>
      <vt:lpstr>Aplicação do Método de Apoio à Decisão Multicritério para  ordenamento de quintetos no basquetebol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MCDA para Ordenamento de Quintetos no Basquetebol</dc:title>
  <dc:creator>RAFAEL ANDREOLLI PROCHNOW</dc:creator>
  <cp:lastModifiedBy>user</cp:lastModifiedBy>
  <cp:revision>49</cp:revision>
  <dcterms:created xsi:type="dcterms:W3CDTF">2023-06-26T22:59:03Z</dcterms:created>
  <dcterms:modified xsi:type="dcterms:W3CDTF">2024-08-22T16:49:13Z</dcterms:modified>
</cp:coreProperties>
</file>